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72" r:id="rId3"/>
    <p:sldId id="270" r:id="rId4"/>
    <p:sldId id="271" r:id="rId5"/>
    <p:sldId id="257" r:id="rId6"/>
    <p:sldId id="274" r:id="rId7"/>
    <p:sldId id="273" r:id="rId8"/>
    <p:sldId id="259" r:id="rId9"/>
    <p:sldId id="262" r:id="rId10"/>
    <p:sldId id="260" r:id="rId11"/>
    <p:sldId id="275" r:id="rId12"/>
    <p:sldId id="276" r:id="rId13"/>
    <p:sldId id="277" r:id="rId14"/>
    <p:sldId id="279" r:id="rId15"/>
    <p:sldId id="280" r:id="rId16"/>
    <p:sldId id="278" r:id="rId17"/>
    <p:sldId id="285" r:id="rId18"/>
    <p:sldId id="261" r:id="rId19"/>
    <p:sldId id="282" r:id="rId20"/>
    <p:sldId id="263" r:id="rId21"/>
    <p:sldId id="281" r:id="rId22"/>
    <p:sldId id="264" r:id="rId23"/>
    <p:sldId id="284" r:id="rId24"/>
    <p:sldId id="265" r:id="rId25"/>
    <p:sldId id="266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21" autoAdjust="0"/>
    <p:restoredTop sz="92978" autoAdjust="0"/>
  </p:normalViewPr>
  <p:slideViewPr>
    <p:cSldViewPr snapToGrid="0">
      <p:cViewPr>
        <p:scale>
          <a:sx n="100" d="100"/>
          <a:sy n="100" d="100"/>
        </p:scale>
        <p:origin x="108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7T20:03:47.05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3869.29688"/>
      <inkml:brushProperty name="anchorY" value="-28335.93945"/>
      <inkml:brushProperty name="scaleFactor" value="0.5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E5071-3B25-42E1-80AD-4441C69FB47D}" type="datetimeFigureOut">
              <a:rPr lang="hu-HU" smtClean="0"/>
              <a:t>2026. 01. 14.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5260D-70BF-4DA4-9FB7-4DFB893DF0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38399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794C2-EA9D-64D6-AC33-59E23E4E8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48718AFC-39B8-4211-8AE7-754E72180F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C04849AA-B724-5D33-D364-2338B782BC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Mikromechanikai szerkezettel alakítják át a fizikai mennyiséget elektromos jellé</a:t>
            </a:r>
          </a:p>
          <a:p>
            <a:r>
              <a:rPr lang="hu-HU" dirty="0"/>
              <a:t>Jeltovábbítás előtt jelerősítés és </a:t>
            </a:r>
            <a:r>
              <a:rPr lang="hu-HU" b="1" dirty="0"/>
              <a:t>kondicionálás</a:t>
            </a:r>
            <a:r>
              <a:rPr lang="hu-HU" dirty="0"/>
              <a:t>, </a:t>
            </a:r>
            <a:r>
              <a:rPr lang="hu-HU" b="1" dirty="0"/>
              <a:t>digitalizálják</a:t>
            </a:r>
            <a:r>
              <a:rPr lang="hu-HU" dirty="0"/>
              <a:t>.</a:t>
            </a:r>
          </a:p>
          <a:p>
            <a:r>
              <a:rPr lang="hu-HU" dirty="0"/>
              <a:t>Mérendő mennyiség lehet </a:t>
            </a:r>
            <a:r>
              <a:rPr lang="hu-HU" b="1" dirty="0"/>
              <a:t>Nyomás</a:t>
            </a:r>
            <a:r>
              <a:rPr lang="hu-HU" dirty="0"/>
              <a:t>, </a:t>
            </a:r>
            <a:r>
              <a:rPr lang="hu-HU" b="1" dirty="0"/>
              <a:t>Gyorsulás</a:t>
            </a:r>
            <a:r>
              <a:rPr lang="hu-HU" dirty="0"/>
              <a:t>, </a:t>
            </a:r>
            <a:r>
              <a:rPr lang="hu-HU" b="1" dirty="0"/>
              <a:t>gázkoncentráció</a:t>
            </a:r>
            <a:r>
              <a:rPr lang="hu-HU" dirty="0"/>
              <a:t> </a:t>
            </a:r>
            <a:r>
              <a:rPr lang="hu-HU" dirty="0" err="1"/>
              <a:t>stb</a:t>
            </a:r>
            <a:endParaRPr lang="hu-HU" dirty="0"/>
          </a:p>
          <a:p>
            <a:r>
              <a:rPr lang="hu-HU" dirty="0"/>
              <a:t>Felhasználásuk </a:t>
            </a:r>
            <a:r>
              <a:rPr lang="hu-HU" b="1" dirty="0"/>
              <a:t>sokrétű</a:t>
            </a:r>
            <a:r>
              <a:rPr lang="hu-HU" dirty="0"/>
              <a:t>, egyre </a:t>
            </a:r>
            <a:r>
              <a:rPr lang="hu-HU" b="1" dirty="0"/>
              <a:t>elterjedtebbek</a:t>
            </a:r>
          </a:p>
          <a:p>
            <a:endParaRPr lang="hu-HU" dirty="0"/>
          </a:p>
          <a:p>
            <a:r>
              <a:rPr lang="hu-HU" b="1" dirty="0"/>
              <a:t>Kis</a:t>
            </a:r>
            <a:r>
              <a:rPr lang="hu-HU" dirty="0"/>
              <a:t> méret</a:t>
            </a:r>
          </a:p>
          <a:p>
            <a:r>
              <a:rPr lang="hu-HU" b="1" dirty="0"/>
              <a:t>Megbízhatóság</a:t>
            </a:r>
          </a:p>
          <a:p>
            <a:r>
              <a:rPr lang="hu-HU" b="1" dirty="0"/>
              <a:t>Alacsony áramfelvétel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00D46EA-ECC1-E530-E10B-21D59CE609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5C3465-9801-4AAD-B0D2-09C1F0DC2EC5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71041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Karakterizáció</a:t>
            </a:r>
            <a:r>
              <a:rPr lang="hu-HU" dirty="0"/>
              <a:t> során egyes tesztek elvégzéséhez szükséges a mért szenzor pozicionálás</a:t>
            </a:r>
          </a:p>
          <a:p>
            <a:r>
              <a:rPr lang="hu-HU" dirty="0"/>
              <a:t>Jelenleg a mérést végzést mérnöknek kell ezt megtennie manuálisan</a:t>
            </a:r>
          </a:p>
          <a:p>
            <a:r>
              <a:rPr lang="hu-HU" dirty="0"/>
              <a:t>Feladat a Tengelyek beforgatása a gravitációs térrel párhuzamos irányba</a:t>
            </a:r>
          </a:p>
          <a:p>
            <a:endParaRPr lang="hu-H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dirty="0"/>
              <a:t>Ott kell lenni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dirty="0"/>
              <a:t>Sok idő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dirty="0"/>
              <a:t>Kevésbé reprodukálható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5C3465-9801-4AAD-B0D2-09C1F0DC2EC5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32587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F8E85-E9CE-4616-8725-01B4A845C188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4232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Aszinkron, hogy a két motor egyszerre is mozgatható legyen-&gt; PWM + DMA</a:t>
            </a:r>
          </a:p>
          <a:p>
            <a:r>
              <a:rPr lang="hu-HU" dirty="0"/>
              <a:t>CCR fix-&gt;</a:t>
            </a:r>
            <a:r>
              <a:rPr lang="hu-HU" dirty="0" err="1"/>
              <a:t>kb</a:t>
            </a:r>
            <a:r>
              <a:rPr lang="hu-HU" dirty="0"/>
              <a:t> a minimális </a:t>
            </a:r>
            <a:r>
              <a:rPr lang="hu-HU" dirty="0" err="1"/>
              <a:t>step</a:t>
            </a:r>
            <a:r>
              <a:rPr lang="hu-HU" dirty="0"/>
              <a:t> impulzus hossz, ARR értékeket számolunk, ezeket lapátolja a DMA a </a:t>
            </a:r>
            <a:r>
              <a:rPr lang="hu-HU" dirty="0" err="1"/>
              <a:t>timerbe</a:t>
            </a:r>
            <a:r>
              <a:rPr lang="hu-HU" dirty="0"/>
              <a:t>. Ha végez azt jelzi egy </a:t>
            </a:r>
            <a:r>
              <a:rPr lang="hu-HU" dirty="0" err="1"/>
              <a:t>flag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F8E85-E9CE-4616-8725-01B4A845C188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80420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01CC7-980D-B141-B2D8-95BE09980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9982C2-D74C-C06E-D2F2-939D1A59C3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B6766C-BE44-D7B8-F55F-15355E1352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Aszinkron, hogy a két motor egyszerre is mozgatható legyen-&gt; PWM + DMA</a:t>
            </a:r>
          </a:p>
          <a:p>
            <a:r>
              <a:rPr lang="hu-HU" dirty="0"/>
              <a:t>CCR fix-&gt;</a:t>
            </a:r>
            <a:r>
              <a:rPr lang="hu-HU" dirty="0" err="1"/>
              <a:t>kb</a:t>
            </a:r>
            <a:r>
              <a:rPr lang="hu-HU" dirty="0"/>
              <a:t> a minimális </a:t>
            </a:r>
            <a:r>
              <a:rPr lang="hu-HU" dirty="0" err="1"/>
              <a:t>step</a:t>
            </a:r>
            <a:r>
              <a:rPr lang="hu-HU" dirty="0"/>
              <a:t> impulzus hossz, ARR értékeket számolunk, ezeket lapátolja a DMA a </a:t>
            </a:r>
            <a:r>
              <a:rPr lang="hu-HU" dirty="0" err="1"/>
              <a:t>timerbe</a:t>
            </a:r>
            <a:r>
              <a:rPr lang="hu-HU" dirty="0"/>
              <a:t>. Ha végez azt jelzi egy </a:t>
            </a:r>
            <a:r>
              <a:rPr lang="hu-HU" dirty="0" err="1"/>
              <a:t>flag</a:t>
            </a:r>
            <a:endParaRPr lang="hu-H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FBDC3-CC5A-42A6-8BA9-44BEF8EB37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F8E85-E9CE-4616-8725-01B4A845C188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48638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E8C98-83CA-C1FF-3367-A6987DA0E1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F99919-E80F-75DC-D5C0-611BA83E17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63CE6-284C-96AB-9488-91CC1BA86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C7F1-F897-456E-B240-A82ED851BF9C}" type="datetimeFigureOut">
              <a:rPr lang="hu-HU" smtClean="0"/>
              <a:t>2026. 01. 14.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2A79F-1841-8C35-0EF3-6E5DF5EC7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E3E0A-0E25-5AD3-EA63-E103C691B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40044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6A66D-C811-4211-6120-C05CBE886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05B37B-E671-78FE-832D-B2EA8DF874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9A449-0401-A15E-332A-46789EE81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C7F1-F897-456E-B240-A82ED851BF9C}" type="datetimeFigureOut">
              <a:rPr lang="hu-HU" smtClean="0"/>
              <a:t>2026. 01. 14.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29D19-DBEB-0155-3BB4-41ECC361C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5C0F7-99E7-30B1-35B7-E71BC9AB0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54528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841DB5-E47B-67C1-2294-3C3721DA17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E5B346-033C-872E-EB8A-B546BCA9A2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91790-5799-7418-6FD4-F147BC9EC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C7F1-F897-456E-B240-A82ED851BF9C}" type="datetimeFigureOut">
              <a:rPr lang="hu-HU" smtClean="0"/>
              <a:t>2026. 01. 14.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C8F44-F75D-44EA-6592-7A77130CC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1E2AC-A3A9-746D-A14D-FCD1CA464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56367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65773-8DCF-1FDE-A109-6CD3F4DA1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7957-C832-C24F-7CF0-B7BC4F139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17A19-ACE6-D045-E70A-CFED3C27F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C7F1-F897-456E-B240-A82ED851BF9C}" type="datetimeFigureOut">
              <a:rPr lang="hu-HU" smtClean="0"/>
              <a:t>2026. 01. 14.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A9D37-EDC2-E3F0-1109-B0B8BF86E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8A6FB-6FFC-B2BF-B357-BDB74B192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37519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3686E-F763-B7B5-BB35-F5642B4B1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241507-227E-2427-DDF5-6894503D36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C9089-3BE0-CCD6-0892-8BE65607D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C7F1-F897-456E-B240-A82ED851BF9C}" type="datetimeFigureOut">
              <a:rPr lang="hu-HU" smtClean="0"/>
              <a:t>2026. 01. 14.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45433-8F96-19F5-B637-110B0B1DE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89468-E4EC-9D01-F422-432C86882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24405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91B04-FD37-C2FA-C5C9-3DE34C1A3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53337-AE8A-9C78-E071-4659C54FA3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4B9CFD-369A-61C1-928E-8526B07B7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5CD142-E9D3-9CAE-E413-2FAB4C4A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C7F1-F897-456E-B240-A82ED851BF9C}" type="datetimeFigureOut">
              <a:rPr lang="hu-HU" smtClean="0"/>
              <a:t>2026. 01. 14.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B72BD9-EC7D-BBE1-1FC2-E81144B6B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7FD896-8BC2-FDB3-24B0-CF16630D2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89849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824D8-5A6B-5742-88BA-90E5D9A64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7D6C1-31BD-60E4-8C9C-B9D0C2CF0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934D0-DD37-920F-D5A7-21AF27C7B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0B0976-BD13-8291-D37E-AA5A03424C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69DBC4-5821-7EF1-5AF8-E0221C0346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23F322-B347-3949-F4F6-AF57312E0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C7F1-F897-456E-B240-A82ED851BF9C}" type="datetimeFigureOut">
              <a:rPr lang="hu-HU" smtClean="0"/>
              <a:t>2026. 01. 14.</a:t>
            </a:fld>
            <a:endParaRPr lang="hu-H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51C316-3E16-0715-FF8A-1AAF32A9B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88170E-0C8C-CEAF-7F8C-7A37F891A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93372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DA04E-8950-54E3-BCC1-2648879F1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377C54-A033-C6BE-9011-43BFCDA35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C7F1-F897-456E-B240-A82ED851BF9C}" type="datetimeFigureOut">
              <a:rPr lang="hu-HU" smtClean="0"/>
              <a:t>2026. 01. 14.</a:t>
            </a:fld>
            <a:endParaRPr lang="hu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84E6F-9958-E0D3-4D0B-6751D85C7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CB0D55-9A8C-259F-922F-2F1DB05FD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08721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B27ECE-012F-160C-4EF6-A5ECF654A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C7F1-F897-456E-B240-A82ED851BF9C}" type="datetimeFigureOut">
              <a:rPr lang="hu-HU" smtClean="0"/>
              <a:t>2026. 01. 14.</a:t>
            </a:fld>
            <a:endParaRPr lang="hu-H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87D9B9-0AA7-BF3B-04EE-9C6934C7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3401B-E7D2-653C-3A59-56756EA09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46633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CA5BC-B4EE-B09A-B2D9-0C2857881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CD4B8-46B2-8B7C-2F23-6B24C2D68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7CD1D-06EB-121D-8B7D-D4BC1BC8CA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148E51-A05E-9061-186B-2A7221505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C7F1-F897-456E-B240-A82ED851BF9C}" type="datetimeFigureOut">
              <a:rPr lang="hu-HU" smtClean="0"/>
              <a:t>2026. 01. 14.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DB1F8-823C-8D6F-11B2-2AE89C1C0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3C30D3-E263-A37B-CC6E-89C7C61AA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30318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5FE93-C278-96AB-F9A5-F479D4934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9560F-142C-4C61-A1E2-FBB96576EE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E79A5B-D2EB-19E3-572E-6E7DE4753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894A4-905F-815F-DF18-2767D542A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C7F1-F897-456E-B240-A82ED851BF9C}" type="datetimeFigureOut">
              <a:rPr lang="hu-HU" smtClean="0"/>
              <a:t>2026. 01. 14.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7260C-AF18-BE43-DBBC-9FF42B8DF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8F33FF-7B00-678B-B601-A6BEB6536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95886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BD8978-208D-8887-F47F-1FB42674A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AA18F-1198-D714-3B97-804A452FF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A6ED5-EAEA-87E4-CF12-62F35FA0D2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D6C7F1-F897-456E-B240-A82ED851BF9C}" type="datetimeFigureOut">
              <a:rPr lang="hu-HU" smtClean="0"/>
              <a:t>2026. 01. 14.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B2DCD-C846-CD84-1E7B-1DA2BCDE31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303CA-F49D-A7B8-DEF8-2201CFE1A3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75185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sdiandris01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9C78C89-CEF2-47FD-87D9-12B8CB1A8D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847318" y="3110933"/>
            <a:ext cx="6344682" cy="3255265"/>
          </a:xfrm>
          <a:prstGeom prst="rect">
            <a:avLst/>
          </a:prstGeom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8C33046D-A0E1-B7B1-3248-8025D6208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863072" cy="2719560"/>
          </a:xfrm>
        </p:spPr>
        <p:txBody>
          <a:bodyPr>
            <a:normAutofit/>
          </a:bodyPr>
          <a:lstStyle/>
          <a:p>
            <a:pPr algn="l"/>
            <a:r>
              <a:rPr lang="hu-HU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KÉT TENGELYŰ FORGÓASZTAL TERVEZÉSE GYORSULÁSMÉRŐ SZENZOROK KARAKTERIZÁLÁSÁHOZ </a:t>
            </a:r>
            <a:endParaRPr lang="hu-HU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Alcím 2">
            <a:extLst>
              <a:ext uri="{FF2B5EF4-FFF2-40B4-BE49-F238E27FC236}">
                <a16:creationId xmlns:a16="http://schemas.microsoft.com/office/drawing/2014/main" id="{7C158299-795B-DAA4-8CA6-AEC3289BF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714998"/>
            <a:ext cx="9144000" cy="1655762"/>
          </a:xfrm>
        </p:spPr>
        <p:txBody>
          <a:bodyPr/>
          <a:lstStyle/>
          <a:p>
            <a:pPr algn="l"/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Sásdi András</a:t>
            </a:r>
          </a:p>
          <a:p>
            <a:pPr algn="l"/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Email: </a:t>
            </a:r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hlinkClick r:id="rId3"/>
              </a:rPr>
              <a:t>sasdiandris01@gmail.com</a:t>
            </a:r>
            <a:endParaRPr lang="hu-HU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/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Tel.: 06305779087</a:t>
            </a:r>
          </a:p>
        </p:txBody>
      </p:sp>
      <p:pic>
        <p:nvPicPr>
          <p:cNvPr id="9" name="Kép 41">
            <a:extLst>
              <a:ext uri="{FF2B5EF4-FFF2-40B4-BE49-F238E27FC236}">
                <a16:creationId xmlns:a16="http://schemas.microsoft.com/office/drawing/2014/main" id="{CAA140DC-EA9E-FD0F-B346-CB09D5DE4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63394"/>
            <a:ext cx="2472612" cy="794606"/>
          </a:xfrm>
          <a:prstGeom prst="rect">
            <a:avLst/>
          </a:prstGeom>
        </p:spPr>
      </p:pic>
      <p:pic>
        <p:nvPicPr>
          <p:cNvPr id="12" name="Picture 4" descr="Vállalatunk | A Bosch Magyarországon">
            <a:extLst>
              <a:ext uri="{FF2B5EF4-FFF2-40B4-BE49-F238E27FC236}">
                <a16:creationId xmlns:a16="http://schemas.microsoft.com/office/drawing/2014/main" id="{D8E68B92-5F63-5503-121E-2958CD3AC7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1" t="23352" r="7839" b="21707"/>
          <a:stretch/>
        </p:blipFill>
        <p:spPr bwMode="auto">
          <a:xfrm>
            <a:off x="2472612" y="6093422"/>
            <a:ext cx="1984209" cy="73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ia számának helye 3">
            <a:extLst>
              <a:ext uri="{FF2B5EF4-FFF2-40B4-BE49-F238E27FC236}">
                <a16:creationId xmlns:a16="http://schemas.microsoft.com/office/drawing/2014/main" id="{7B89AE3B-0B76-DE1C-2090-EDC728851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372ECC-39F1-4254-BB3C-A4711B14D5AB}" type="slidenum">
              <a:rPr lang="hu-HU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1</a:t>
            </a:fld>
            <a:endParaRPr lang="hu-HU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8D6AC6A-BC16-DE92-5FC8-DCC9CC918B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7814" y="136525"/>
            <a:ext cx="2210516" cy="15814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AF60A6-6AFF-3C42-D0C2-6B6512DAAA2D}"/>
              </a:ext>
            </a:extLst>
          </p:cNvPr>
          <p:cNvSpPr txBox="1"/>
          <p:nvPr/>
        </p:nvSpPr>
        <p:spPr>
          <a:xfrm>
            <a:off x="0" y="2992336"/>
            <a:ext cx="595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dirty="0" err="1"/>
              <a:t>K</a:t>
            </a:r>
            <a:r>
              <a:rPr lang="hu-HU" sz="3600" dirty="0" err="1"/>
              <a:t>inematic</a:t>
            </a:r>
            <a:r>
              <a:rPr lang="hu-HU" sz="3600" dirty="0"/>
              <a:t> </a:t>
            </a:r>
            <a:r>
              <a:rPr lang="hu-HU" sz="3600" b="1" dirty="0"/>
              <a:t>T</a:t>
            </a:r>
            <a:r>
              <a:rPr lang="hu-HU" sz="3600" dirty="0"/>
              <a:t>es</a:t>
            </a:r>
            <a:r>
              <a:rPr lang="hu-HU" sz="3600" b="1" dirty="0"/>
              <a:t>t</a:t>
            </a:r>
            <a:r>
              <a:rPr lang="hu-HU" sz="3600" dirty="0"/>
              <a:t> </a:t>
            </a:r>
            <a:r>
              <a:rPr lang="hu-HU" sz="3600" b="1" dirty="0" err="1"/>
              <a:t>En</a:t>
            </a:r>
            <a:r>
              <a:rPr lang="hu-HU" sz="3600" dirty="0" err="1"/>
              <a:t>viroment</a:t>
            </a:r>
            <a:endParaRPr lang="hu-HU" sz="3600" b="1" dirty="0"/>
          </a:p>
        </p:txBody>
      </p:sp>
    </p:spTree>
    <p:extLst>
      <p:ext uri="{BB962C8B-B14F-4D97-AF65-F5344CB8AC3E}">
        <p14:creationId xmlns:p14="http://schemas.microsoft.com/office/powerpoint/2010/main" val="257041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653BC-5ECE-BD06-D757-2ED2E9280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973AE-D1AE-93FB-D5E0-C1C6360FA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Motorok</a:t>
            </a:r>
          </a:p>
        </p:txBody>
      </p:sp>
      <p:pic>
        <p:nvPicPr>
          <p:cNvPr id="4" name="Kép 1">
            <a:extLst>
              <a:ext uri="{FF2B5EF4-FFF2-40B4-BE49-F238E27FC236}">
                <a16:creationId xmlns:a16="http://schemas.microsoft.com/office/drawing/2014/main" id="{E5DE8DC7-3BEE-654E-1BAC-79D58C45ED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94" b="38830"/>
          <a:stretch>
            <a:fillRect/>
          </a:stretch>
        </p:blipFill>
        <p:spPr bwMode="auto">
          <a:xfrm>
            <a:off x="8901112" y="0"/>
            <a:ext cx="3228975" cy="231308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50DA6C-CC54-84FA-6ECB-81988F6EBCB6}"/>
              </a:ext>
            </a:extLst>
          </p:cNvPr>
          <p:cNvSpPr txBox="1"/>
          <p:nvPr/>
        </p:nvSpPr>
        <p:spPr>
          <a:xfrm>
            <a:off x="338139" y="1325563"/>
            <a:ext cx="3462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Elvárások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Fékezőnyomaték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Pontos </a:t>
            </a:r>
            <a:r>
              <a:rPr lang="hu-HU" dirty="0" err="1"/>
              <a:t>pozícionálhatóság</a:t>
            </a: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Ne oszcilláljon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12F22F-719E-B2A4-215C-56E407971E9E}"/>
              </a:ext>
            </a:extLst>
          </p:cNvPr>
          <p:cNvSpPr txBox="1"/>
          <p:nvPr/>
        </p:nvSpPr>
        <p:spPr>
          <a:xfrm>
            <a:off x="4729164" y="1325563"/>
            <a:ext cx="3462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Megoldás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Léptetőmotor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35B79-2905-F61A-1822-4FDA27E21ED4}"/>
              </a:ext>
            </a:extLst>
          </p:cNvPr>
          <p:cNvSpPr txBox="1"/>
          <p:nvPr/>
        </p:nvSpPr>
        <p:spPr>
          <a:xfrm>
            <a:off x="552450" y="3028950"/>
            <a:ext cx="376122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Step</a:t>
            </a:r>
            <a:r>
              <a:rPr lang="hu-HU" dirty="0"/>
              <a:t> </a:t>
            </a:r>
            <a:r>
              <a:rPr lang="hu-HU" dirty="0" err="1"/>
              <a:t>inpulzusok</a:t>
            </a:r>
            <a:r>
              <a:rPr lang="hu-HU" dirty="0"/>
              <a:t> száma -&gt; elfordulás</a:t>
            </a:r>
            <a:br>
              <a:rPr lang="hu-HU" dirty="0"/>
            </a:br>
            <a:br>
              <a:rPr lang="hu-HU" dirty="0"/>
            </a:br>
            <a:r>
              <a:rPr lang="hu-HU" dirty="0"/>
              <a:t>De ez </a:t>
            </a:r>
            <a:r>
              <a:rPr lang="hu-HU" dirty="0" err="1"/>
              <a:t>vegtelen</a:t>
            </a:r>
            <a:r>
              <a:rPr lang="hu-HU" dirty="0"/>
              <a:t> gyorsulás</a:t>
            </a:r>
          </a:p>
          <a:p>
            <a:endParaRPr lang="hu-HU" dirty="0"/>
          </a:p>
          <a:p>
            <a:r>
              <a:rPr lang="hu-HU" dirty="0"/>
              <a:t>Megoldás erre</a:t>
            </a:r>
          </a:p>
          <a:p>
            <a:r>
              <a:rPr lang="hu-HU" dirty="0"/>
              <a:t>Általánosan bevett szokás</a:t>
            </a:r>
          </a:p>
          <a:p>
            <a:r>
              <a:rPr lang="hu-HU" dirty="0"/>
              <a:t>Tudok e jobbat? -&gt; Igen!</a:t>
            </a:r>
          </a:p>
        </p:txBody>
      </p:sp>
    </p:spTree>
    <p:extLst>
      <p:ext uri="{BB962C8B-B14F-4D97-AF65-F5344CB8AC3E}">
        <p14:creationId xmlns:p14="http://schemas.microsoft.com/office/powerpoint/2010/main" val="2463098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DF4B5-5EF0-466D-15BB-EB69FEF0A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4D28C-57E7-88C3-D1A4-12A4EA8F7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Léptetőmotorok vezérlése</a:t>
            </a:r>
          </a:p>
        </p:txBody>
      </p:sp>
      <p:pic>
        <p:nvPicPr>
          <p:cNvPr id="3" name="Picture 2" descr="enter image description here">
            <a:extLst>
              <a:ext uri="{FF2B5EF4-FFF2-40B4-BE49-F238E27FC236}">
                <a16:creationId xmlns:a16="http://schemas.microsoft.com/office/drawing/2014/main" id="{43B470A9-CCF3-C1E3-BD6F-109129F4B4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0" b="68776"/>
          <a:stretch/>
        </p:blipFill>
        <p:spPr bwMode="auto">
          <a:xfrm>
            <a:off x="492441" y="1095638"/>
            <a:ext cx="5398770" cy="14795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2AC251-070C-DCBF-27AD-11269AD81DD9}"/>
              </a:ext>
            </a:extLst>
          </p:cNvPr>
          <p:cNvSpPr/>
          <p:nvPr/>
        </p:nvSpPr>
        <p:spPr>
          <a:xfrm>
            <a:off x="2405062" y="4128025"/>
            <a:ext cx="1490663" cy="7318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Motorvezérlő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C3143D-EC13-0C96-45D4-EC5E5B7A36B8}"/>
              </a:ext>
            </a:extLst>
          </p:cNvPr>
          <p:cNvSpPr/>
          <p:nvPr/>
        </p:nvSpPr>
        <p:spPr>
          <a:xfrm>
            <a:off x="5838824" y="4128027"/>
            <a:ext cx="257175" cy="176212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A89BC5-4E38-F4DA-5797-4697E6F57236}"/>
              </a:ext>
            </a:extLst>
          </p:cNvPr>
          <p:cNvSpPr/>
          <p:nvPr/>
        </p:nvSpPr>
        <p:spPr>
          <a:xfrm>
            <a:off x="6096000" y="4128026"/>
            <a:ext cx="1390650" cy="176212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Léptető motor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4E0B65-2DBE-A895-3B22-E71F366E309E}"/>
              </a:ext>
            </a:extLst>
          </p:cNvPr>
          <p:cNvSpPr/>
          <p:nvPr/>
        </p:nvSpPr>
        <p:spPr>
          <a:xfrm>
            <a:off x="7486650" y="4956701"/>
            <a:ext cx="752475" cy="10477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0ECCB3-4518-92F4-D08B-166034BE3F0C}"/>
              </a:ext>
            </a:extLst>
          </p:cNvPr>
          <p:cNvCxnSpPr/>
          <p:nvPr/>
        </p:nvCxnSpPr>
        <p:spPr>
          <a:xfrm>
            <a:off x="3895725" y="4318527"/>
            <a:ext cx="194309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AECB1D3-5838-8B5A-2E87-C68B103F75B5}"/>
              </a:ext>
            </a:extLst>
          </p:cNvPr>
          <p:cNvCxnSpPr/>
          <p:nvPr/>
        </p:nvCxnSpPr>
        <p:spPr>
          <a:xfrm>
            <a:off x="3895725" y="4451877"/>
            <a:ext cx="1943099" cy="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E756BA0-42E1-D86F-62F1-077C11217766}"/>
              </a:ext>
            </a:extLst>
          </p:cNvPr>
          <p:cNvCxnSpPr/>
          <p:nvPr/>
        </p:nvCxnSpPr>
        <p:spPr>
          <a:xfrm>
            <a:off x="3895724" y="4604277"/>
            <a:ext cx="1943099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8D7DD5-5E5B-F2C4-27CC-9805A7D89CCD}"/>
              </a:ext>
            </a:extLst>
          </p:cNvPr>
          <p:cNvCxnSpPr/>
          <p:nvPr/>
        </p:nvCxnSpPr>
        <p:spPr>
          <a:xfrm>
            <a:off x="3895724" y="4756677"/>
            <a:ext cx="194309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C4B67B-0F00-142E-95FB-461EBA12E15D}"/>
              </a:ext>
            </a:extLst>
          </p:cNvPr>
          <p:cNvCxnSpPr>
            <a:cxnSpLocks/>
          </p:cNvCxnSpPr>
          <p:nvPr/>
        </p:nvCxnSpPr>
        <p:spPr>
          <a:xfrm>
            <a:off x="561975" y="4232802"/>
            <a:ext cx="18430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phic 19">
            <a:extLst>
              <a:ext uri="{FF2B5EF4-FFF2-40B4-BE49-F238E27FC236}">
                <a16:creationId xmlns:a16="http://schemas.microsoft.com/office/drawing/2014/main" id="{78E5C211-8B3D-B74F-1442-002D456AB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849" y="3100572"/>
            <a:ext cx="2092156" cy="78992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FF33DA4-07BC-1D12-EAB7-75A058EBE36D}"/>
              </a:ext>
            </a:extLst>
          </p:cNvPr>
          <p:cNvCxnSpPr>
            <a:cxnSpLocks/>
          </p:cNvCxnSpPr>
          <p:nvPr/>
        </p:nvCxnSpPr>
        <p:spPr>
          <a:xfrm>
            <a:off x="561975" y="4788943"/>
            <a:ext cx="18430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376DD2-E670-6E9D-5D11-3897D713DDB7}"/>
              </a:ext>
            </a:extLst>
          </p:cNvPr>
          <p:cNvCxnSpPr/>
          <p:nvPr/>
        </p:nvCxnSpPr>
        <p:spPr>
          <a:xfrm flipV="1">
            <a:off x="8215313" y="3278754"/>
            <a:ext cx="0" cy="1390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A5BA6AE-7BFC-5BCD-0507-445890DA99DB}"/>
              </a:ext>
            </a:extLst>
          </p:cNvPr>
          <p:cNvCxnSpPr>
            <a:cxnSpLocks/>
          </p:cNvCxnSpPr>
          <p:nvPr/>
        </p:nvCxnSpPr>
        <p:spPr>
          <a:xfrm>
            <a:off x="8215313" y="4669404"/>
            <a:ext cx="17240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9182B16-F586-BEEC-14E4-0F186A2F99DE}"/>
              </a:ext>
            </a:extLst>
          </p:cNvPr>
          <p:cNvCxnSpPr>
            <a:cxnSpLocks/>
          </p:cNvCxnSpPr>
          <p:nvPr/>
        </p:nvCxnSpPr>
        <p:spPr>
          <a:xfrm flipV="1">
            <a:off x="8215313" y="3840729"/>
            <a:ext cx="1485901" cy="82867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256F45C-FBB2-0F32-8342-10F0A47A9B3B}"/>
              </a:ext>
            </a:extLst>
          </p:cNvPr>
          <p:cNvSpPr txBox="1"/>
          <p:nvPr/>
        </p:nvSpPr>
        <p:spPr>
          <a:xfrm>
            <a:off x="9424535" y="4669404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t [s]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6266F83-45F0-04F9-E805-9FDBDDEEE3C5}"/>
                  </a:ext>
                </a:extLst>
              </p:cNvPr>
              <p:cNvSpPr txBox="1"/>
              <p:nvPr/>
            </p:nvSpPr>
            <p:spPr>
              <a:xfrm rot="16200000">
                <a:off x="7617780" y="3797542"/>
                <a:ext cx="8257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hu-HU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hu-HU" dirty="0"/>
                  <a:t> [</a:t>
                </a:r>
                <a:r>
                  <a:rPr lang="hu-HU" dirty="0" err="1"/>
                  <a:t>rad</a:t>
                </a:r>
                <a:r>
                  <a:rPr lang="hu-HU" dirty="0"/>
                  <a:t>]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6266F83-45F0-04F9-E805-9FDBDDEEE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617780" y="3797542"/>
                <a:ext cx="825739" cy="369332"/>
              </a:xfrm>
              <a:prstGeom prst="rect">
                <a:avLst/>
              </a:prstGeom>
              <a:blipFill>
                <a:blip r:embed="rId5"/>
                <a:stretch>
                  <a:fillRect l="-6557" t="-6667" r="-26230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4BFBE35D-50C1-8E39-8565-9446BA14CC55}"/>
              </a:ext>
            </a:extLst>
          </p:cNvPr>
          <p:cNvSpPr txBox="1"/>
          <p:nvPr/>
        </p:nvSpPr>
        <p:spPr>
          <a:xfrm>
            <a:off x="561975" y="4824421"/>
            <a:ext cx="445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dir</a:t>
            </a:r>
            <a:endParaRPr lang="hu-HU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84A4AB-201C-F10C-6C53-80EFBEE408D9}"/>
              </a:ext>
            </a:extLst>
          </p:cNvPr>
          <p:cNvSpPr txBox="1"/>
          <p:nvPr/>
        </p:nvSpPr>
        <p:spPr>
          <a:xfrm>
            <a:off x="498870" y="4217565"/>
            <a:ext cx="621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step</a:t>
            </a:r>
            <a:endParaRPr lang="hu-H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382FAC-1E7A-9D5E-2F60-1862318B3927}"/>
                  </a:ext>
                </a:extLst>
              </p:cNvPr>
              <p:cNvSpPr txBox="1"/>
              <p:nvPr/>
            </p:nvSpPr>
            <p:spPr>
              <a:xfrm>
                <a:off x="7821147" y="2731240"/>
                <a:ext cx="3760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u-HU" dirty="0"/>
                  <a:t>Minden impulzusra </a:t>
                </a:r>
                <a14:m>
                  <m:oMath xmlns:m="http://schemas.openxmlformats.org/officeDocument/2006/math">
                    <m:r>
                      <a:rPr lang="hu-HU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hu-HU" dirty="0"/>
                  <a:t> szögelfordulás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382FAC-1E7A-9D5E-2F60-1862318B3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147" y="2731240"/>
                <a:ext cx="3760132" cy="369332"/>
              </a:xfrm>
              <a:prstGeom prst="rect">
                <a:avLst/>
              </a:prstGeom>
              <a:blipFill>
                <a:blip r:embed="rId6"/>
                <a:stretch>
                  <a:fillRect l="-1459" t="-6557" r="-810" b="-26230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336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DF795-6761-7F0E-F3A0-0FCACFFD6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96D45-22CF-19DB-2DB6-AA6518C3C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VIGYÁZAT!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B93DDF-36AD-77FA-8429-9BA247494137}"/>
              </a:ext>
            </a:extLst>
          </p:cNvPr>
          <p:cNvSpPr/>
          <p:nvPr/>
        </p:nvSpPr>
        <p:spPr>
          <a:xfrm>
            <a:off x="5614987" y="733423"/>
            <a:ext cx="1490663" cy="7318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Motorvezérlő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D13588-18CC-8D9F-3A7D-1AA9E158BD10}"/>
              </a:ext>
            </a:extLst>
          </p:cNvPr>
          <p:cNvSpPr/>
          <p:nvPr/>
        </p:nvSpPr>
        <p:spPr>
          <a:xfrm>
            <a:off x="9048749" y="733425"/>
            <a:ext cx="257175" cy="176212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B05E9-6037-5398-1B8F-FC6589A42564}"/>
              </a:ext>
            </a:extLst>
          </p:cNvPr>
          <p:cNvSpPr/>
          <p:nvPr/>
        </p:nvSpPr>
        <p:spPr>
          <a:xfrm>
            <a:off x="9305925" y="733424"/>
            <a:ext cx="1390650" cy="176212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Léptető motor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3E82D8-7CE4-AA2F-7FD8-3696E6590DEC}"/>
              </a:ext>
            </a:extLst>
          </p:cNvPr>
          <p:cNvSpPr/>
          <p:nvPr/>
        </p:nvSpPr>
        <p:spPr>
          <a:xfrm>
            <a:off x="10696575" y="1562099"/>
            <a:ext cx="752475" cy="10477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70DD61F-141F-4E5F-CA4C-C5555AB4EAAB}"/>
              </a:ext>
            </a:extLst>
          </p:cNvPr>
          <p:cNvCxnSpPr/>
          <p:nvPr/>
        </p:nvCxnSpPr>
        <p:spPr>
          <a:xfrm>
            <a:off x="7105650" y="923925"/>
            <a:ext cx="194309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C7B2CB2-5FC3-2259-348D-68FEB5887672}"/>
              </a:ext>
            </a:extLst>
          </p:cNvPr>
          <p:cNvCxnSpPr/>
          <p:nvPr/>
        </p:nvCxnSpPr>
        <p:spPr>
          <a:xfrm>
            <a:off x="7105650" y="1057275"/>
            <a:ext cx="1943099" cy="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02D600A-8B8B-EBE8-38C4-DA90B7A8DB1F}"/>
              </a:ext>
            </a:extLst>
          </p:cNvPr>
          <p:cNvCxnSpPr/>
          <p:nvPr/>
        </p:nvCxnSpPr>
        <p:spPr>
          <a:xfrm>
            <a:off x="7105649" y="1209675"/>
            <a:ext cx="1943099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40FDA5-9EF5-729D-123E-72BDBCB0689B}"/>
              </a:ext>
            </a:extLst>
          </p:cNvPr>
          <p:cNvCxnSpPr/>
          <p:nvPr/>
        </p:nvCxnSpPr>
        <p:spPr>
          <a:xfrm>
            <a:off x="7105649" y="1362075"/>
            <a:ext cx="194309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6A4D996-6806-A08D-0A73-C62F0BF81E93}"/>
              </a:ext>
            </a:extLst>
          </p:cNvPr>
          <p:cNvCxnSpPr>
            <a:cxnSpLocks/>
          </p:cNvCxnSpPr>
          <p:nvPr/>
        </p:nvCxnSpPr>
        <p:spPr>
          <a:xfrm>
            <a:off x="3771900" y="838200"/>
            <a:ext cx="18430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phic 19">
            <a:extLst>
              <a:ext uri="{FF2B5EF4-FFF2-40B4-BE49-F238E27FC236}">
                <a16:creationId xmlns:a16="http://schemas.microsoft.com/office/drawing/2014/main" id="{B442498E-92DC-BADD-61A1-0129B963F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2779" y="111256"/>
            <a:ext cx="1490663" cy="562825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BF0C286-9D85-33F8-2838-A70C0B4C57FA}"/>
              </a:ext>
            </a:extLst>
          </p:cNvPr>
          <p:cNvCxnSpPr>
            <a:cxnSpLocks/>
          </p:cNvCxnSpPr>
          <p:nvPr/>
        </p:nvCxnSpPr>
        <p:spPr>
          <a:xfrm>
            <a:off x="3771900" y="1394341"/>
            <a:ext cx="18430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360AE17-AC17-6A1B-BA18-94A37AC0DD66}"/>
              </a:ext>
            </a:extLst>
          </p:cNvPr>
          <p:cNvCxnSpPr/>
          <p:nvPr/>
        </p:nvCxnSpPr>
        <p:spPr>
          <a:xfrm flipV="1">
            <a:off x="704396" y="3735943"/>
            <a:ext cx="0" cy="1390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732CE64-B3FD-0827-CFFD-052325424112}"/>
              </a:ext>
            </a:extLst>
          </p:cNvPr>
          <p:cNvCxnSpPr>
            <a:cxnSpLocks/>
          </p:cNvCxnSpPr>
          <p:nvPr/>
        </p:nvCxnSpPr>
        <p:spPr>
          <a:xfrm>
            <a:off x="704396" y="5126593"/>
            <a:ext cx="17240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D734AAF-A75D-A894-F383-F38C732EDF1E}"/>
              </a:ext>
            </a:extLst>
          </p:cNvPr>
          <p:cNvCxnSpPr>
            <a:cxnSpLocks/>
          </p:cNvCxnSpPr>
          <p:nvPr/>
        </p:nvCxnSpPr>
        <p:spPr>
          <a:xfrm flipV="1">
            <a:off x="704396" y="4297918"/>
            <a:ext cx="1485901" cy="82867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B949245-CC84-ED59-F2D9-4CCEDFACFCED}"/>
              </a:ext>
            </a:extLst>
          </p:cNvPr>
          <p:cNvSpPr txBox="1"/>
          <p:nvPr/>
        </p:nvSpPr>
        <p:spPr>
          <a:xfrm>
            <a:off x="1913618" y="5126593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t [s]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BB39D48-CA2D-BD31-E955-407461EEE789}"/>
                  </a:ext>
                </a:extLst>
              </p:cNvPr>
              <p:cNvSpPr txBox="1"/>
              <p:nvPr/>
            </p:nvSpPr>
            <p:spPr>
              <a:xfrm rot="16200000">
                <a:off x="66276" y="4254731"/>
                <a:ext cx="906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begChr m:val="["/>
                          <m:endChr m:val="]"/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𝑟𝑎𝑑</m:t>
                          </m:r>
                        </m:e>
                      </m:d>
                    </m:oMath>
                  </m:oMathPara>
                </a14:m>
                <a:endParaRPr lang="hu-HU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BB39D48-CA2D-BD31-E955-407461EEE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6276" y="4254731"/>
                <a:ext cx="90691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A8EE5378-D574-8EC2-E6F9-79E71B0E08B3}"/>
              </a:ext>
            </a:extLst>
          </p:cNvPr>
          <p:cNvSpPr txBox="1"/>
          <p:nvPr/>
        </p:nvSpPr>
        <p:spPr>
          <a:xfrm>
            <a:off x="3771900" y="1429819"/>
            <a:ext cx="445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dir</a:t>
            </a:r>
            <a:endParaRPr lang="hu-HU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12E6AB-7273-4C6A-C75B-20B19A7512D1}"/>
              </a:ext>
            </a:extLst>
          </p:cNvPr>
          <p:cNvSpPr txBox="1"/>
          <p:nvPr/>
        </p:nvSpPr>
        <p:spPr>
          <a:xfrm>
            <a:off x="3708795" y="822963"/>
            <a:ext cx="621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step</a:t>
            </a:r>
            <a:endParaRPr lang="hu-HU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151E9A7-0AB1-43A9-0641-4A9767E74460}"/>
              </a:ext>
            </a:extLst>
          </p:cNvPr>
          <p:cNvCxnSpPr/>
          <p:nvPr/>
        </p:nvCxnSpPr>
        <p:spPr>
          <a:xfrm flipV="1">
            <a:off x="3399518" y="3735943"/>
            <a:ext cx="0" cy="1390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31F5492-6BD6-EEB4-D602-14AFFF48659F}"/>
              </a:ext>
            </a:extLst>
          </p:cNvPr>
          <p:cNvCxnSpPr>
            <a:cxnSpLocks/>
          </p:cNvCxnSpPr>
          <p:nvPr/>
        </p:nvCxnSpPr>
        <p:spPr>
          <a:xfrm>
            <a:off x="3399518" y="5126593"/>
            <a:ext cx="17240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455E54-BBBF-B033-EDDB-2837D887FCDA}"/>
              </a:ext>
            </a:extLst>
          </p:cNvPr>
          <p:cNvCxnSpPr>
            <a:cxnSpLocks/>
          </p:cNvCxnSpPr>
          <p:nvPr/>
        </p:nvCxnSpPr>
        <p:spPr>
          <a:xfrm>
            <a:off x="3399516" y="4297918"/>
            <a:ext cx="148590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6B0203F-2163-54C9-7380-E9566EC26DAA}"/>
              </a:ext>
            </a:extLst>
          </p:cNvPr>
          <p:cNvSpPr txBox="1"/>
          <p:nvPr/>
        </p:nvSpPr>
        <p:spPr>
          <a:xfrm>
            <a:off x="4608740" y="5126593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t [s]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0F5383-C6ED-8BA7-4359-3AC11757E221}"/>
                  </a:ext>
                </a:extLst>
              </p:cNvPr>
              <p:cNvSpPr txBox="1"/>
              <p:nvPr/>
            </p:nvSpPr>
            <p:spPr>
              <a:xfrm rot="16200000">
                <a:off x="2526525" y="4085036"/>
                <a:ext cx="996235" cy="708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begChr m:val="["/>
                          <m:endChr m:val="]"/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𝑟𝑎𝑑</m:t>
                              </m:r>
                            </m:num>
                            <m:den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hu-H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0F5383-C6ED-8BA7-4359-3AC11757E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526525" y="4085036"/>
                <a:ext cx="996235" cy="708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26C4D3-5448-E587-46D4-22E2F7EF9147}"/>
              </a:ext>
            </a:extLst>
          </p:cNvPr>
          <p:cNvCxnSpPr/>
          <p:nvPr/>
        </p:nvCxnSpPr>
        <p:spPr>
          <a:xfrm flipV="1">
            <a:off x="5996442" y="3735943"/>
            <a:ext cx="0" cy="1390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21886FF-0610-164B-593D-C668C0E58ADB}"/>
              </a:ext>
            </a:extLst>
          </p:cNvPr>
          <p:cNvCxnSpPr>
            <a:cxnSpLocks/>
          </p:cNvCxnSpPr>
          <p:nvPr/>
        </p:nvCxnSpPr>
        <p:spPr>
          <a:xfrm>
            <a:off x="5996442" y="5126593"/>
            <a:ext cx="17240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64371B8-E720-9A1F-2436-07CE4145AF93}"/>
              </a:ext>
            </a:extLst>
          </p:cNvPr>
          <p:cNvSpPr txBox="1"/>
          <p:nvPr/>
        </p:nvSpPr>
        <p:spPr>
          <a:xfrm>
            <a:off x="7205664" y="5126593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t [s]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0514186-99F2-2DB3-D08D-35D23DDD8F87}"/>
                  </a:ext>
                </a:extLst>
              </p:cNvPr>
              <p:cNvSpPr txBox="1"/>
              <p:nvPr/>
            </p:nvSpPr>
            <p:spPr>
              <a:xfrm rot="16200000">
                <a:off x="5085342" y="4219911"/>
                <a:ext cx="1047531" cy="708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acc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𝑟𝑎𝑑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hu-HU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0514186-99F2-2DB3-D08D-35D23DDD8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085342" y="4219911"/>
                <a:ext cx="1047531" cy="708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B259A86-D44F-BCE4-BB51-30355C4439CF}"/>
              </a:ext>
            </a:extLst>
          </p:cNvPr>
          <p:cNvCxnSpPr/>
          <p:nvPr/>
        </p:nvCxnSpPr>
        <p:spPr>
          <a:xfrm flipV="1">
            <a:off x="6010275" y="2974417"/>
            <a:ext cx="0" cy="21521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87CD8CE-4E89-B67D-CE57-93686AC8F2E9}"/>
              </a:ext>
            </a:extLst>
          </p:cNvPr>
          <p:cNvCxnSpPr>
            <a:cxnSpLocks/>
            <a:stCxn id="25" idx="0"/>
          </p:cNvCxnSpPr>
          <p:nvPr/>
        </p:nvCxnSpPr>
        <p:spPr>
          <a:xfrm flipH="1">
            <a:off x="6010275" y="5126593"/>
            <a:ext cx="14720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69B9659-13D7-AEE1-27B4-9F5D74E3DF5B}"/>
              </a:ext>
            </a:extLst>
          </p:cNvPr>
          <p:cNvCxnSpPr/>
          <p:nvPr/>
        </p:nvCxnSpPr>
        <p:spPr>
          <a:xfrm flipH="1">
            <a:off x="6840313" y="3920609"/>
            <a:ext cx="904875" cy="71437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5C596C8-2F02-4938-BFE6-6506639454FA}"/>
              </a:ext>
            </a:extLst>
          </p:cNvPr>
          <p:cNvSpPr txBox="1"/>
          <p:nvPr/>
        </p:nvSpPr>
        <p:spPr>
          <a:xfrm>
            <a:off x="7759021" y="3735943"/>
            <a:ext cx="2915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! Szöggyorsulás ~ nyomaték</a:t>
            </a:r>
          </a:p>
        </p:txBody>
      </p:sp>
    </p:spTree>
    <p:extLst>
      <p:ext uri="{BB962C8B-B14F-4D97-AF65-F5344CB8AC3E}">
        <p14:creationId xmlns:p14="http://schemas.microsoft.com/office/powerpoint/2010/main" val="2772022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199FA-2C0A-BB81-16D6-0EC275179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228D7-C003-E2DA-4533-D1F6DA5F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Sebességprofil</a:t>
            </a:r>
          </a:p>
        </p:txBody>
      </p:sp>
      <p:pic>
        <p:nvPicPr>
          <p:cNvPr id="38" name="Kép 1" descr="A képen diagram, vázlat, sor, rajz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6578FF39-0D12-C3AA-8E05-E39D6CD46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34" y="1878013"/>
            <a:ext cx="2699385" cy="322516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12B2AEA-1970-B364-FB5A-FC114770E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81426"/>
            <a:ext cx="5909613" cy="5762273"/>
          </a:xfrm>
          <a:prstGeom prst="rect">
            <a:avLst/>
          </a:prstGeom>
        </p:spPr>
      </p:pic>
      <p:sp>
        <p:nvSpPr>
          <p:cNvPr id="42" name="Arrow: Right 41">
            <a:extLst>
              <a:ext uri="{FF2B5EF4-FFF2-40B4-BE49-F238E27FC236}">
                <a16:creationId xmlns:a16="http://schemas.microsoft.com/office/drawing/2014/main" id="{D214A418-22E4-FE2E-ABA6-AB6A0CA67082}"/>
              </a:ext>
            </a:extLst>
          </p:cNvPr>
          <p:cNvSpPr/>
          <p:nvPr/>
        </p:nvSpPr>
        <p:spPr>
          <a:xfrm>
            <a:off x="4038601" y="3238500"/>
            <a:ext cx="1962064" cy="381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72692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FB0F7-0C0D-A9EF-A13A-9903024BF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5F112-122A-6511-ADAA-7C42F5AB3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Kihívások, megoldások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B0B65-6CE2-6F71-3195-53EBE70A679A}"/>
              </a:ext>
            </a:extLst>
          </p:cNvPr>
          <p:cNvSpPr txBox="1"/>
          <p:nvPr/>
        </p:nvSpPr>
        <p:spPr>
          <a:xfrm>
            <a:off x="3105150" y="1510229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Elvárt mozgás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2BFACE-5A28-E69B-AC41-2CE96AA48CF3}"/>
              </a:ext>
            </a:extLst>
          </p:cNvPr>
          <p:cNvSpPr txBox="1"/>
          <p:nvPr/>
        </p:nvSpPr>
        <p:spPr>
          <a:xfrm>
            <a:off x="5953125" y="1510229"/>
            <a:ext cx="4676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Időzített impulzusok sorozata (időzítőértékek)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D7EB37C-7BF9-3F03-7DF6-5E69F83DDC17}"/>
              </a:ext>
            </a:extLst>
          </p:cNvPr>
          <p:cNvCxnSpPr>
            <a:stCxn id="3" idx="3"/>
            <a:endCxn id="6" idx="1"/>
          </p:cNvCxnSpPr>
          <p:nvPr/>
        </p:nvCxnSpPr>
        <p:spPr>
          <a:xfrm>
            <a:off x="4671604" y="1694895"/>
            <a:ext cx="12815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811C9FF-E32B-BB99-27FA-8C2BB4864813}"/>
              </a:ext>
            </a:extLst>
          </p:cNvPr>
          <p:cNvSpPr txBox="1"/>
          <p:nvPr/>
        </p:nvSpPr>
        <p:spPr>
          <a:xfrm>
            <a:off x="5162323" y="132556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BE77592-EE3A-E36E-3C20-3B591E18FC0F}"/>
                  </a:ext>
                </a:extLst>
              </p:cNvPr>
              <p:cNvSpPr txBox="1"/>
              <p:nvPr/>
            </p:nvSpPr>
            <p:spPr>
              <a:xfrm>
                <a:off x="1" y="2376911"/>
                <a:ext cx="3105149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hu-H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hu-HU" i="0">
                              <a:latin typeface="Cambria Math" panose="02040503050406030204" pitchFamily="18" charset="0"/>
                            </a:rPr>
                            <m:t>Θ</m:t>
                          </m:r>
                        </m:num>
                        <m:den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hu-HU" i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i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hu-H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hu-HU" i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hu-HU" i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f>
                                <m:f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hu-H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hu-H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hu-HU" i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num>
                            <m:den>
                              <m:r>
                                <a:rPr lang="hu-H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hu-HU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BE77592-EE3A-E36E-3C20-3B591E18F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376911"/>
                <a:ext cx="3105149" cy="6109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365991-E2EC-18AB-ED93-7C79D02F2D42}"/>
                  </a:ext>
                </a:extLst>
              </p:cNvPr>
              <p:cNvSpPr txBox="1"/>
              <p:nvPr/>
            </p:nvSpPr>
            <p:spPr>
              <a:xfrm>
                <a:off x="0" y="3434938"/>
                <a:ext cx="2990852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i="1" smtClean="0"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hu-H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hu-HU" i="0">
                              <a:latin typeface="Cambria Math" panose="02040503050406030204" pitchFamily="18" charset="0"/>
                            </a:rPr>
                            <m:t>Θ</m:t>
                          </m:r>
                        </m:num>
                        <m:den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hu-HU" i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i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hu-H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hu-HU" i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hu-H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hu-H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hu-HU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365991-E2EC-18AB-ED93-7C79D02F2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34938"/>
                <a:ext cx="2990852" cy="610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4B34259-2BA4-F752-B3E2-2B4F9E80A659}"/>
                  </a:ext>
                </a:extLst>
              </p:cNvPr>
              <p:cNvSpPr txBox="1"/>
              <p:nvPr/>
            </p:nvSpPr>
            <p:spPr>
              <a:xfrm>
                <a:off x="0" y="4492965"/>
                <a:ext cx="3619499" cy="617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hu-H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acc>
                      <m:d>
                        <m:d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hu-HU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hu-HU" i="0">
                              <a:latin typeface="Cambria Math" panose="02040503050406030204" pitchFamily="18" charset="0"/>
                            </a:rPr>
                            <m:t>Θ</m:t>
                          </m:r>
                        </m:num>
                        <m:den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hu-HU" i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hu-H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hu-H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u-HU" i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i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hu-H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hu-HU" i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hu-H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hu-H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hu-HU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hu-HU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4B34259-2BA4-F752-B3E2-2B4F9E80A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92965"/>
                <a:ext cx="3619499" cy="6176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570630F-7382-4BD7-C3D8-63D55E6CEE3E}"/>
                  </a:ext>
                </a:extLst>
              </p:cNvPr>
              <p:cNvSpPr txBox="1"/>
              <p:nvPr/>
            </p:nvSpPr>
            <p:spPr>
              <a:xfrm>
                <a:off x="5067302" y="3479180"/>
                <a:ext cx="1524000" cy="566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</m:oMath>
                  </m:oMathPara>
                </a14:m>
                <a:endParaRPr lang="hu-HU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570630F-7382-4BD7-C3D8-63D55E6CE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302" y="3479180"/>
                <a:ext cx="1524000" cy="5666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199A9B9-AF77-36EC-3FC5-DD52CB046791}"/>
                  </a:ext>
                </a:extLst>
              </p:cNvPr>
              <p:cNvSpPr txBox="1"/>
              <p:nvPr/>
            </p:nvSpPr>
            <p:spPr>
              <a:xfrm>
                <a:off x="7276992" y="3577861"/>
                <a:ext cx="29289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=0 →</m:t>
                      </m:r>
                      <m:sSub>
                        <m:sSub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=∞</m:t>
                      </m:r>
                    </m:oMath>
                  </m:oMathPara>
                </a14:m>
                <a:endParaRPr lang="hu-HU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199A9B9-AF77-36EC-3FC5-DD52CB046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992" y="3577861"/>
                <a:ext cx="29289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1BCFFBA-4DAB-ACA2-C240-62D6F3B297AF}"/>
              </a:ext>
            </a:extLst>
          </p:cNvPr>
          <p:cNvCxnSpPr>
            <a:stCxn id="26" idx="3"/>
            <a:endCxn id="28" idx="1"/>
          </p:cNvCxnSpPr>
          <p:nvPr/>
        </p:nvCxnSpPr>
        <p:spPr>
          <a:xfrm>
            <a:off x="6591302" y="3762527"/>
            <a:ext cx="68569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Multiplication Sign 30">
            <a:extLst>
              <a:ext uri="{FF2B5EF4-FFF2-40B4-BE49-F238E27FC236}">
                <a16:creationId xmlns:a16="http://schemas.microsoft.com/office/drawing/2014/main" id="{6837F2A3-6074-3D6F-6558-3C1E4114379D}"/>
              </a:ext>
            </a:extLst>
          </p:cNvPr>
          <p:cNvSpPr/>
          <p:nvPr/>
        </p:nvSpPr>
        <p:spPr>
          <a:xfrm rot="5400000">
            <a:off x="7051315" y="-689375"/>
            <a:ext cx="968612" cy="9027013"/>
          </a:xfrm>
          <a:prstGeom prst="mathMultiply">
            <a:avLst>
              <a:gd name="adj1" fmla="val 358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38F8D8E-23E9-F593-2B24-ECB2D1E11BD3}"/>
              </a:ext>
            </a:extLst>
          </p:cNvPr>
          <p:cNvCxnSpPr>
            <a:cxnSpLocks/>
            <a:stCxn id="23" idx="3"/>
            <a:endCxn id="26" idx="1"/>
          </p:cNvCxnSpPr>
          <p:nvPr/>
        </p:nvCxnSpPr>
        <p:spPr>
          <a:xfrm>
            <a:off x="2990852" y="3740406"/>
            <a:ext cx="2076450" cy="22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BA53B44-0203-A459-34E7-724BE822F507}"/>
                  </a:ext>
                </a:extLst>
              </p:cNvPr>
              <p:cNvSpPr txBox="1"/>
              <p:nvPr/>
            </p:nvSpPr>
            <p:spPr>
              <a:xfrm>
                <a:off x="3695700" y="2282415"/>
                <a:ext cx="4157662" cy="8082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hu-HU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hu-HU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hu-HU" i="0">
                                  <a:latin typeface="Cambria Math" panose="02040503050406030204" pitchFamily="18" charset="0"/>
                                </a:rPr>
                                <m:t>arcsin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hu-H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hu-HU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hu-HU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hu-H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hu-HU" i="0">
                                              <a:latin typeface="Cambria Math" panose="02040503050406030204" pitchFamily="18" charset="0"/>
                                            </a:rPr>
                                            <m:t>Θ</m:t>
                                          </m:r>
                                        </m:num>
                                        <m:den>
                                          <m:r>
                                            <a:rPr lang="hu-HU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hu-HU" i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f>
                                    <m:fPr>
                                      <m:ctrlPr>
                                        <a:rPr lang="hu-H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hu-HU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hu-HU" i="0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hu-HU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hu-H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</m:e>
                      </m:d>
                      <m:r>
                        <a:rPr lang="hu-HU" i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hu-HU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BA53B44-0203-A459-34E7-724BE822F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700" y="2282415"/>
                <a:ext cx="4157662" cy="8082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9D5E936-C83C-BA19-0939-37164F6D425B}"/>
                  </a:ext>
                </a:extLst>
              </p:cNvPr>
              <p:cNvSpPr txBox="1"/>
              <p:nvPr/>
            </p:nvSpPr>
            <p:spPr>
              <a:xfrm>
                <a:off x="7939087" y="2325037"/>
                <a:ext cx="4338637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hu-HU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hu-HU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hu-HU" i="0">
                                  <a:latin typeface="Cambria Math" panose="02040503050406030204" pitchFamily="18" charset="0"/>
                                </a:rPr>
                                <m:t>arcsin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hu-HU" i="0">
                                      <a:latin typeface="Cambria Math" panose="02040503050406030204" pitchFamily="18" charset="0"/>
                                    </a:rPr>
                                    <m:t>1−2⋅</m:t>
                                  </m:r>
                                  <m:f>
                                    <m:fPr>
                                      <m:ctrlPr>
                                        <a:rPr lang="hu-H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hu-HU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hu-HU" i="0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hu-HU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hu-HU" i="0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hu-HU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hu-H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</m:e>
                      </m:d>
                      <m:r>
                        <a:rPr lang="hu-HU" i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hu-HU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hu-HU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9D5E936-C83C-BA19-0939-37164F6D4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087" y="2325037"/>
                <a:ext cx="4338637" cy="7146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0BF80F3-4B39-BB9A-0DE7-74102CE1A543}"/>
              </a:ext>
            </a:extLst>
          </p:cNvPr>
          <p:cNvCxnSpPr>
            <a:stCxn id="21" idx="3"/>
            <a:endCxn id="35" idx="1"/>
          </p:cNvCxnSpPr>
          <p:nvPr/>
        </p:nvCxnSpPr>
        <p:spPr>
          <a:xfrm>
            <a:off x="3105150" y="2682379"/>
            <a:ext cx="590550" cy="41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AA91BDA-4395-A65D-7929-561595FBE623}"/>
              </a:ext>
            </a:extLst>
          </p:cNvPr>
          <p:cNvCxnSpPr>
            <a:stCxn id="37" idx="1"/>
          </p:cNvCxnSpPr>
          <p:nvPr/>
        </p:nvCxnSpPr>
        <p:spPr>
          <a:xfrm flipV="1">
            <a:off x="7939087" y="2682378"/>
            <a:ext cx="24288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A8E968C-58E2-9E7A-16B3-77BA231A7319}"/>
                  </a:ext>
                </a:extLst>
              </p:cNvPr>
              <p:cNvSpPr txBox="1"/>
              <p:nvPr/>
            </p:nvSpPr>
            <p:spPr>
              <a:xfrm>
                <a:off x="7419975" y="1995000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hu-HU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hu-HU" i="1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hu-HU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A8E968C-58E2-9E7A-16B3-77BA231A7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975" y="1995000"/>
                <a:ext cx="15240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204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851EC-658C-D125-34CE-AAB7D8694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717AF-1961-6933-6BD5-B861081D6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Kihívások, megoldások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B956C4-71BF-7F28-F541-B8A7AE8A3D2C}"/>
                  </a:ext>
                </a:extLst>
              </p:cNvPr>
              <p:cNvSpPr txBox="1"/>
              <p:nvPr/>
            </p:nvSpPr>
            <p:spPr>
              <a:xfrm>
                <a:off x="0" y="1140897"/>
                <a:ext cx="8067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dirty="0"/>
                  <a:t>Inverz függvény alkalmazása: </a:t>
                </a:r>
                <a14:m>
                  <m:oMath xmlns:m="http://schemas.openxmlformats.org/officeDocument/2006/math">
                    <m:r>
                      <a:rPr lang="hu-HU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hu-HU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hu-HU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hu-HU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hu-HU" dirty="0"/>
                  <a:t>, ez diszkrét időben: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hu-H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B956C4-71BF-7F28-F541-B8A7AE8A3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40897"/>
                <a:ext cx="8067675" cy="369332"/>
              </a:xfrm>
              <a:prstGeom prst="rect">
                <a:avLst/>
              </a:prstGeom>
              <a:blipFill>
                <a:blip r:embed="rId2"/>
                <a:stretch>
                  <a:fillRect l="-605" t="-6557" b="-26230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F8EED2-6134-B354-99E6-A6A156CC7FAF}"/>
                  </a:ext>
                </a:extLst>
              </p:cNvPr>
              <p:cNvSpPr txBox="1"/>
              <p:nvPr/>
            </p:nvSpPr>
            <p:spPr>
              <a:xfrm>
                <a:off x="-785486" y="2016365"/>
                <a:ext cx="6219824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hu-HU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hu-HU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hu-HU" i="0">
                                  <a:latin typeface="Cambria Math" panose="02040503050406030204" pitchFamily="18" charset="0"/>
                                </a:rPr>
                                <m:t>arcsin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hu-HU" i="0">
                                      <a:latin typeface="Cambria Math" panose="02040503050406030204" pitchFamily="18" charset="0"/>
                                    </a:rPr>
                                    <m:t>1−2⋅</m:t>
                                  </m:r>
                                  <m:f>
                                    <m:fPr>
                                      <m:ctrlPr>
                                        <a:rPr lang="hu-H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hu-HU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hu-HU" i="0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hu-HU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hu-HU" i="0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hu-HU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hu-H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</m:e>
                      </m:d>
                      <m:r>
                        <a:rPr lang="hu-HU" i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hu-HU" i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hu-H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F8EED2-6134-B354-99E6-A6A156CC7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85486" y="2016365"/>
                <a:ext cx="6219824" cy="714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D4BC1D6-DA1A-FEA3-DD95-1C3A4D8DE648}"/>
              </a:ext>
            </a:extLst>
          </p:cNvPr>
          <p:cNvSpPr txBox="1"/>
          <p:nvPr/>
        </p:nvSpPr>
        <p:spPr>
          <a:xfrm>
            <a:off x="398835" y="3534047"/>
            <a:ext cx="385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Trigonometrikus függvény közelítése?</a:t>
            </a:r>
          </a:p>
        </p:txBody>
      </p:sp>
      <p:pic>
        <p:nvPicPr>
          <p:cNvPr id="10" name="Kép 1" descr="A képen szöveg, diagram, sor, Diagram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139A00D0-7FCF-3D48-87DF-9CE293E71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8018" y="1510229"/>
            <a:ext cx="7162800" cy="515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438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1" descr="A képen szöveg, sor, Diagram, diagram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805D8D38-EAD5-822B-0BC3-2F1BC3ED8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65452"/>
            <a:ext cx="5955007" cy="5792547"/>
          </a:xfrm>
          <a:prstGeom prst="rect">
            <a:avLst/>
          </a:prstGeom>
        </p:spPr>
      </p:pic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CD346948-A161-D5E1-C8ED-96546D77C864}"/>
              </a:ext>
            </a:extLst>
          </p:cNvPr>
          <p:cNvGrpSpPr/>
          <p:nvPr/>
        </p:nvGrpSpPr>
        <p:grpSpPr>
          <a:xfrm>
            <a:off x="6236996" y="1792861"/>
            <a:ext cx="5870541" cy="2428953"/>
            <a:chOff x="6236996" y="1792861"/>
            <a:chExt cx="5870541" cy="242895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AB911E-65A0-93A8-FDD1-7BD8160E8F11}"/>
                </a:ext>
              </a:extLst>
            </p:cNvPr>
            <p:cNvSpPr/>
            <p:nvPr/>
          </p:nvSpPr>
          <p:spPr>
            <a:xfrm>
              <a:off x="6236996" y="3866920"/>
              <a:ext cx="5870541" cy="33050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/>
                  </a:solidFill>
                </a:rPr>
                <a:t>BUSZ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925932-2F31-F8EB-88EB-3E6909AA0586}"/>
                </a:ext>
              </a:extLst>
            </p:cNvPr>
            <p:cNvSpPr/>
            <p:nvPr/>
          </p:nvSpPr>
          <p:spPr>
            <a:xfrm>
              <a:off x="6236997" y="1798369"/>
              <a:ext cx="1962839" cy="178656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/>
                  </a:solidFill>
                </a:rPr>
                <a:t>CPU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C687EB-27E5-A120-2623-A651DFBD6B29}"/>
                </a:ext>
              </a:extLst>
            </p:cNvPr>
            <p:cNvSpPr/>
            <p:nvPr/>
          </p:nvSpPr>
          <p:spPr>
            <a:xfrm>
              <a:off x="8489221" y="1883616"/>
              <a:ext cx="1962838" cy="54822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/>
                  </a:solidFill>
                </a:rPr>
                <a:t>Periféria</a:t>
              </a:r>
            </a:p>
            <a:p>
              <a:pPr algn="ctr"/>
              <a:r>
                <a:rPr lang="hu-HU" dirty="0">
                  <a:solidFill>
                    <a:schemeClr val="tx1"/>
                  </a:solidFill>
                </a:rPr>
                <a:t>(</a:t>
              </a:r>
              <a:r>
                <a:rPr lang="hu-HU" dirty="0" err="1">
                  <a:solidFill>
                    <a:schemeClr val="tx1"/>
                  </a:solidFill>
                </a:rPr>
                <a:t>timer</a:t>
              </a:r>
              <a:r>
                <a:rPr lang="hu-HU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23C1613-5600-A0CD-AB0D-E965FFD5A157}"/>
                </a:ext>
              </a:extLst>
            </p:cNvPr>
            <p:cNvSpPr/>
            <p:nvPr/>
          </p:nvSpPr>
          <p:spPr>
            <a:xfrm>
              <a:off x="10741445" y="1792861"/>
              <a:ext cx="1366092" cy="178656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/>
                  </a:solidFill>
                </a:rPr>
                <a:t>Memória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2D17D6A-E8EB-2CFC-D10D-F10BF9AFC61B}"/>
                </a:ext>
              </a:extLst>
            </p:cNvPr>
            <p:cNvSpPr/>
            <p:nvPr/>
          </p:nvSpPr>
          <p:spPr>
            <a:xfrm>
              <a:off x="8880584" y="2875268"/>
              <a:ext cx="1180112" cy="54822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/>
                  </a:solidFill>
                </a:rPr>
                <a:t>DMA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2BF2CD8-1230-3D41-8884-FFE9C3013A82}"/>
                </a:ext>
              </a:extLst>
            </p:cNvPr>
            <p:cNvCxnSpPr>
              <a:stCxn id="16" idx="2"/>
            </p:cNvCxnSpPr>
            <p:nvPr/>
          </p:nvCxnSpPr>
          <p:spPr>
            <a:xfrm>
              <a:off x="9470640" y="3423491"/>
              <a:ext cx="0" cy="44342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FA23CB2-9475-CB31-FE3C-F383DE76CAB1}"/>
                </a:ext>
              </a:extLst>
            </p:cNvPr>
            <p:cNvCxnSpPr>
              <a:stCxn id="15" idx="2"/>
            </p:cNvCxnSpPr>
            <p:nvPr/>
          </p:nvCxnSpPr>
          <p:spPr>
            <a:xfrm>
              <a:off x="11424491" y="3579430"/>
              <a:ext cx="0" cy="28749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F774289-14E1-D13B-9AF9-CCDF2FEF84C8}"/>
                </a:ext>
              </a:extLst>
            </p:cNvPr>
            <p:cNvCxnSpPr/>
            <p:nvPr/>
          </p:nvCxnSpPr>
          <p:spPr>
            <a:xfrm>
              <a:off x="7194546" y="3555034"/>
              <a:ext cx="0" cy="28749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9A38B8F-9F74-9F39-C04F-CFDE5EB21E22}"/>
                </a:ext>
              </a:extLst>
            </p:cNvPr>
            <p:cNvCxnSpPr>
              <a:endCxn id="16" idx="1"/>
            </p:cNvCxnSpPr>
            <p:nvPr/>
          </p:nvCxnSpPr>
          <p:spPr>
            <a:xfrm>
              <a:off x="8199836" y="3149379"/>
              <a:ext cx="680748" cy="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D644C8F-AA95-03FD-9774-8684F861BB7B}"/>
                </a:ext>
              </a:extLst>
            </p:cNvPr>
            <p:cNvCxnSpPr>
              <a:stCxn id="10" idx="2"/>
              <a:endCxn id="16" idx="0"/>
            </p:cNvCxnSpPr>
            <p:nvPr/>
          </p:nvCxnSpPr>
          <p:spPr>
            <a:xfrm>
              <a:off x="9470640" y="2431839"/>
              <a:ext cx="0" cy="44342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Arrow: Curved Up 25">
              <a:extLst>
                <a:ext uri="{FF2B5EF4-FFF2-40B4-BE49-F238E27FC236}">
                  <a16:creationId xmlns:a16="http://schemas.microsoft.com/office/drawing/2014/main" id="{7307C52E-1CAA-9A7C-9623-23D607D7E7A6}"/>
                </a:ext>
              </a:extLst>
            </p:cNvPr>
            <p:cNvSpPr/>
            <p:nvPr/>
          </p:nvSpPr>
          <p:spPr>
            <a:xfrm flipH="1">
              <a:off x="9100948" y="2192749"/>
              <a:ext cx="2477773" cy="2029065"/>
            </a:xfrm>
            <a:prstGeom prst="curvedUpArrow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>
                <a:solidFill>
                  <a:schemeClr val="tx1"/>
                </a:solidFill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CEEC0DD-6FE2-2F0F-B546-F0CD6AAD6E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867" y="4302743"/>
            <a:ext cx="4979624" cy="24604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FE2454-1172-4D6B-5677-6271B75A4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Kihívások, megoldások</a:t>
            </a:r>
          </a:p>
        </p:txBody>
      </p:sp>
    </p:spTree>
    <p:extLst>
      <p:ext uri="{BB962C8B-B14F-4D97-AF65-F5344CB8AC3E}">
        <p14:creationId xmlns:p14="http://schemas.microsoft.com/office/powerpoint/2010/main" val="12918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347AB-E0A3-7D2C-AF71-ED07D0FBB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45339-9B71-D170-8F1E-6A3FD4916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Enkóder</a:t>
            </a:r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– AS5147U</a:t>
            </a:r>
          </a:p>
        </p:txBody>
      </p:sp>
      <p:pic>
        <p:nvPicPr>
          <p:cNvPr id="3" name="Picture 2" descr="Magnetic Encoder working Principle">
            <a:extLst>
              <a:ext uri="{FF2B5EF4-FFF2-40B4-BE49-F238E27FC236}">
                <a16:creationId xmlns:a16="http://schemas.microsoft.com/office/drawing/2014/main" id="{9F131BE3-90F5-A7E3-089B-87B6FC2F1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12" y="2352195"/>
            <a:ext cx="5400040" cy="232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Kép 1" descr="A képen szöveg, Elektronikus alkatrész, Elektrontechnika, Passzív áramköri elem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C0138B49-739E-5CA8-FC8B-FBD9F75769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427" y="2309650"/>
            <a:ext cx="2699385" cy="2406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3610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78A89-CBFB-DC0C-3343-7CE91354D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ED024-1830-98FF-7DFC-F12B0B317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Kezelőfelület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49ABB-B0DE-8A96-C17A-75A27D4E4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968" y="3527594"/>
            <a:ext cx="3466782" cy="25763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C4726F-E94C-D610-FEDF-DB43579B7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1" y="3527594"/>
            <a:ext cx="2987833" cy="256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76E439-9AA0-4393-68AE-F31EC4144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979" y="627537"/>
            <a:ext cx="3801022" cy="249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300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D4CFF23-BD51-BF04-C3F3-D1672257AB81}"/>
              </a:ext>
            </a:extLst>
          </p:cNvPr>
          <p:cNvSpPr/>
          <p:nvPr/>
        </p:nvSpPr>
        <p:spPr>
          <a:xfrm>
            <a:off x="4463796" y="1433674"/>
            <a:ext cx="2478024" cy="151412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CC07EE-D6CA-9904-1606-567F0F88529E}"/>
              </a:ext>
            </a:extLst>
          </p:cNvPr>
          <p:cNvSpPr txBox="1"/>
          <p:nvPr/>
        </p:nvSpPr>
        <p:spPr>
          <a:xfrm>
            <a:off x="4463796" y="1433674"/>
            <a:ext cx="247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Paraméterek beállítása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242129-5A44-7079-46AE-AAC6091D504E}"/>
              </a:ext>
            </a:extLst>
          </p:cNvPr>
          <p:cNvSpPr txBox="1"/>
          <p:nvPr/>
        </p:nvSpPr>
        <p:spPr>
          <a:xfrm>
            <a:off x="4463796" y="1729072"/>
            <a:ext cx="2148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Fix tengely</a:t>
            </a:r>
          </a:p>
          <a:p>
            <a:r>
              <a:rPr lang="hu-HU" dirty="0"/>
              <a:t>Követett tengely</a:t>
            </a:r>
          </a:p>
          <a:p>
            <a:r>
              <a:rPr lang="hu-HU" dirty="0"/>
              <a:t>Szög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EBC8DA2-6A8F-09E6-5DFA-E650CD63BBFC}"/>
              </a:ext>
            </a:extLst>
          </p:cNvPr>
          <p:cNvSpPr/>
          <p:nvPr/>
        </p:nvSpPr>
        <p:spPr>
          <a:xfrm>
            <a:off x="2250949" y="4164727"/>
            <a:ext cx="2478024" cy="151412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C6FEB7-F778-2D58-4C2A-DAD05C77CA98}"/>
              </a:ext>
            </a:extLst>
          </p:cNvPr>
          <p:cNvSpPr txBox="1"/>
          <p:nvPr/>
        </p:nvSpPr>
        <p:spPr>
          <a:xfrm>
            <a:off x="2250949" y="4164727"/>
            <a:ext cx="247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Beállás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927835-4CCA-D07E-F10A-8FE2ED967AF8}"/>
              </a:ext>
            </a:extLst>
          </p:cNvPr>
          <p:cNvSpPr txBox="1"/>
          <p:nvPr/>
        </p:nvSpPr>
        <p:spPr>
          <a:xfrm>
            <a:off x="2250949" y="4737124"/>
            <a:ext cx="2478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Beállítások által leírt pozíció felvétele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341E5A5-466D-B412-9F4F-023AD9C3F69F}"/>
              </a:ext>
            </a:extLst>
          </p:cNvPr>
          <p:cNvSpPr/>
          <p:nvPr/>
        </p:nvSpPr>
        <p:spPr>
          <a:xfrm>
            <a:off x="7481315" y="4164727"/>
            <a:ext cx="2478024" cy="151412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83D956-FF98-A2AE-F2F3-FFB140B5328E}"/>
              </a:ext>
            </a:extLst>
          </p:cNvPr>
          <p:cNvSpPr txBox="1"/>
          <p:nvPr/>
        </p:nvSpPr>
        <p:spPr>
          <a:xfrm>
            <a:off x="7481315" y="4164727"/>
            <a:ext cx="247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Szabad mozgatás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8EEF8C-633A-C7B3-A178-A7BB7E8E9135}"/>
              </a:ext>
            </a:extLst>
          </p:cNvPr>
          <p:cNvSpPr txBox="1"/>
          <p:nvPr/>
        </p:nvSpPr>
        <p:spPr>
          <a:xfrm>
            <a:off x="7481315" y="4737124"/>
            <a:ext cx="2478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Szabad mozgatása a tengelyeknek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D15C40D-0D12-1622-8FE7-F35C32BC5181}"/>
              </a:ext>
            </a:extLst>
          </p:cNvPr>
          <p:cNvSpPr/>
          <p:nvPr/>
        </p:nvSpPr>
        <p:spPr>
          <a:xfrm>
            <a:off x="8354568" y="1433674"/>
            <a:ext cx="2478024" cy="151412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ADB537-F395-5DA5-F23B-ECC6577D85D7}"/>
              </a:ext>
            </a:extLst>
          </p:cNvPr>
          <p:cNvSpPr txBox="1"/>
          <p:nvPr/>
        </p:nvSpPr>
        <p:spPr>
          <a:xfrm>
            <a:off x="8354568" y="1433674"/>
            <a:ext cx="247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PC vezérlés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9B2237-0781-906A-DEED-8C8238361B15}"/>
              </a:ext>
            </a:extLst>
          </p:cNvPr>
          <p:cNvSpPr txBox="1"/>
          <p:nvPr/>
        </p:nvSpPr>
        <p:spPr>
          <a:xfrm>
            <a:off x="8354568" y="2006071"/>
            <a:ext cx="247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Vezérlés PC-ről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0654B00-14B1-07E3-BBEC-77A6E12B7F7F}"/>
              </a:ext>
            </a:extLst>
          </p:cNvPr>
          <p:cNvSpPr/>
          <p:nvPr/>
        </p:nvSpPr>
        <p:spPr>
          <a:xfrm>
            <a:off x="573024" y="1433674"/>
            <a:ext cx="2478024" cy="151412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2A23B7-A73A-41E9-4669-AB4AE9706645}"/>
              </a:ext>
            </a:extLst>
          </p:cNvPr>
          <p:cNvSpPr txBox="1"/>
          <p:nvPr/>
        </p:nvSpPr>
        <p:spPr>
          <a:xfrm>
            <a:off x="573024" y="1433674"/>
            <a:ext cx="247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Memória választás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06C4B7-7951-8EEA-3448-FBDC1E520E4D}"/>
              </a:ext>
            </a:extLst>
          </p:cNvPr>
          <p:cNvSpPr txBox="1"/>
          <p:nvPr/>
        </p:nvSpPr>
        <p:spPr>
          <a:xfrm>
            <a:off x="573024" y="2006071"/>
            <a:ext cx="2478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Beállítások betöltése, 9 memória hely van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C14B39C-CA3B-B143-E607-4432A2420F36}"/>
              </a:ext>
            </a:extLst>
          </p:cNvPr>
          <p:cNvCxnSpPr>
            <a:cxnSpLocks/>
          </p:cNvCxnSpPr>
          <p:nvPr/>
        </p:nvCxnSpPr>
        <p:spPr>
          <a:xfrm>
            <a:off x="3051048" y="2581995"/>
            <a:ext cx="14127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75455C2-27C0-75C6-04BD-9698A71ECD8B}"/>
              </a:ext>
            </a:extLst>
          </p:cNvPr>
          <p:cNvCxnSpPr/>
          <p:nvPr/>
        </p:nvCxnSpPr>
        <p:spPr>
          <a:xfrm flipH="1">
            <a:off x="3051048" y="1803006"/>
            <a:ext cx="14127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8942BE6-AA58-B704-0ABC-791BDC75823F}"/>
              </a:ext>
            </a:extLst>
          </p:cNvPr>
          <p:cNvCxnSpPr/>
          <p:nvPr/>
        </p:nvCxnSpPr>
        <p:spPr>
          <a:xfrm flipH="1">
            <a:off x="2843784" y="2761488"/>
            <a:ext cx="1620012" cy="14032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CDFE464-B4B2-9E50-BDB6-695B696C6ACB}"/>
              </a:ext>
            </a:extLst>
          </p:cNvPr>
          <p:cNvCxnSpPr/>
          <p:nvPr/>
        </p:nvCxnSpPr>
        <p:spPr>
          <a:xfrm flipV="1">
            <a:off x="3995928" y="2947800"/>
            <a:ext cx="1271016" cy="12169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94ADE09-336A-23D6-5240-02DA3117D26E}"/>
              </a:ext>
            </a:extLst>
          </p:cNvPr>
          <p:cNvCxnSpPr/>
          <p:nvPr/>
        </p:nvCxnSpPr>
        <p:spPr>
          <a:xfrm>
            <a:off x="6281928" y="2947800"/>
            <a:ext cx="1609344" cy="12169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FC25B23-EB33-01B1-18A2-4212E8A2DD2E}"/>
              </a:ext>
            </a:extLst>
          </p:cNvPr>
          <p:cNvCxnSpPr>
            <a:stCxn id="18" idx="0"/>
          </p:cNvCxnSpPr>
          <p:nvPr/>
        </p:nvCxnSpPr>
        <p:spPr>
          <a:xfrm flipH="1" flipV="1">
            <a:off x="6941820" y="2761488"/>
            <a:ext cx="1778507" cy="14032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69896E9-F4BA-FBA7-70DB-959E7E6021D7}"/>
              </a:ext>
            </a:extLst>
          </p:cNvPr>
          <p:cNvCxnSpPr>
            <a:cxnSpLocks/>
          </p:cNvCxnSpPr>
          <p:nvPr/>
        </p:nvCxnSpPr>
        <p:spPr>
          <a:xfrm>
            <a:off x="6941820" y="1803006"/>
            <a:ext cx="14127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6EC358D-A83A-FF3D-6E03-2CD77EDA1537}"/>
              </a:ext>
            </a:extLst>
          </p:cNvPr>
          <p:cNvCxnSpPr/>
          <p:nvPr/>
        </p:nvCxnSpPr>
        <p:spPr>
          <a:xfrm flipH="1">
            <a:off x="6941820" y="2581995"/>
            <a:ext cx="14127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B0486FE6-A869-DD1E-F17F-32CF3F3D24D7}"/>
              </a:ext>
            </a:extLst>
          </p:cNvPr>
          <p:cNvSpPr txBox="1"/>
          <p:nvPr/>
        </p:nvSpPr>
        <p:spPr>
          <a:xfrm>
            <a:off x="3428894" y="1481151"/>
            <a:ext cx="67839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hu-HU" dirty="0"/>
              <a:t>MEM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EA7F4B8-2018-19D5-8DA2-8007CAFC4CD5}"/>
              </a:ext>
            </a:extLst>
          </p:cNvPr>
          <p:cNvSpPr txBox="1"/>
          <p:nvPr/>
        </p:nvSpPr>
        <p:spPr>
          <a:xfrm>
            <a:off x="3510738" y="2190737"/>
            <a:ext cx="48442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hu-HU" dirty="0"/>
              <a:t>OK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CD6DDC4-C5ED-AEF5-716B-CC83D2A33073}"/>
              </a:ext>
            </a:extLst>
          </p:cNvPr>
          <p:cNvSpPr txBox="1"/>
          <p:nvPr/>
        </p:nvSpPr>
        <p:spPr>
          <a:xfrm>
            <a:off x="7130199" y="1424486"/>
            <a:ext cx="103598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hu-HU" dirty="0"/>
              <a:t>REMOTE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6C27740-569D-81B8-40DE-0AED220AAE66}"/>
              </a:ext>
            </a:extLst>
          </p:cNvPr>
          <p:cNvSpPr txBox="1"/>
          <p:nvPr/>
        </p:nvSpPr>
        <p:spPr>
          <a:xfrm>
            <a:off x="7130198" y="2244457"/>
            <a:ext cx="103598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hu-HU" dirty="0"/>
              <a:t>REMOTE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C8FFD57-38DF-7B71-1D2C-DD5BAE6EBA8D}"/>
              </a:ext>
            </a:extLst>
          </p:cNvPr>
          <p:cNvSpPr txBox="1"/>
          <p:nvPr/>
        </p:nvSpPr>
        <p:spPr>
          <a:xfrm>
            <a:off x="3247747" y="3059668"/>
            <a:ext cx="55335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hu-HU" dirty="0"/>
              <a:t>SET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E89D2BD-3205-A64E-1587-045372731542}"/>
              </a:ext>
            </a:extLst>
          </p:cNvPr>
          <p:cNvSpPr txBox="1"/>
          <p:nvPr/>
        </p:nvSpPr>
        <p:spPr>
          <a:xfrm>
            <a:off x="4089878" y="3056886"/>
            <a:ext cx="1441485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hu-HU" dirty="0"/>
              <a:t>Mozgás vége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C244EFA-9782-5378-B312-799596AC2D05}"/>
              </a:ext>
            </a:extLst>
          </p:cNvPr>
          <p:cNvSpPr txBox="1"/>
          <p:nvPr/>
        </p:nvSpPr>
        <p:spPr>
          <a:xfrm>
            <a:off x="5731086" y="3517648"/>
            <a:ext cx="193014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hu-HU" dirty="0"/>
              <a:t>Szabad mozgatás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1551ECF-A659-6F00-2FBC-96BB3A7BC51E}"/>
              </a:ext>
            </a:extLst>
          </p:cNvPr>
          <p:cNvSpPr txBox="1"/>
          <p:nvPr/>
        </p:nvSpPr>
        <p:spPr>
          <a:xfrm>
            <a:off x="7999466" y="3307700"/>
            <a:ext cx="193014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hu-HU" dirty="0"/>
              <a:t>Szabad mozgatás</a:t>
            </a:r>
          </a:p>
        </p:txBody>
      </p:sp>
      <p:sp>
        <p:nvSpPr>
          <p:cNvPr id="32" name="Téglalap: lekerekített 31">
            <a:extLst>
              <a:ext uri="{FF2B5EF4-FFF2-40B4-BE49-F238E27FC236}">
                <a16:creationId xmlns:a16="http://schemas.microsoft.com/office/drawing/2014/main" id="{73A679D3-7060-AB86-E877-5DE01864C781}"/>
              </a:ext>
            </a:extLst>
          </p:cNvPr>
          <p:cNvSpPr/>
          <p:nvPr/>
        </p:nvSpPr>
        <p:spPr>
          <a:xfrm>
            <a:off x="-1" y="0"/>
            <a:ext cx="3801105" cy="79749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hu-HU" sz="6000" dirty="0"/>
              <a:t>Állapotgép</a:t>
            </a:r>
          </a:p>
        </p:txBody>
      </p:sp>
      <p:sp>
        <p:nvSpPr>
          <p:cNvPr id="33" name="Ellipszis 32">
            <a:extLst>
              <a:ext uri="{FF2B5EF4-FFF2-40B4-BE49-F238E27FC236}">
                <a16:creationId xmlns:a16="http://schemas.microsoft.com/office/drawing/2014/main" id="{8CB4BD71-ABE8-AD14-ED04-DEB84FFD1C7E}"/>
              </a:ext>
            </a:extLst>
          </p:cNvPr>
          <p:cNvSpPr/>
          <p:nvPr/>
        </p:nvSpPr>
        <p:spPr>
          <a:xfrm>
            <a:off x="5085969" y="962638"/>
            <a:ext cx="361950" cy="36195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37" name="Egyenes összekötő nyíllal 36">
            <a:extLst>
              <a:ext uri="{FF2B5EF4-FFF2-40B4-BE49-F238E27FC236}">
                <a16:creationId xmlns:a16="http://schemas.microsoft.com/office/drawing/2014/main" id="{5576006A-FA73-726B-87E2-1B224754987A}"/>
              </a:ext>
            </a:extLst>
          </p:cNvPr>
          <p:cNvCxnSpPr>
            <a:cxnSpLocks/>
            <a:stCxn id="33" idx="5"/>
            <a:endCxn id="5" idx="0"/>
          </p:cNvCxnSpPr>
          <p:nvPr/>
        </p:nvCxnSpPr>
        <p:spPr>
          <a:xfrm>
            <a:off x="5394913" y="1271582"/>
            <a:ext cx="307895" cy="1620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182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A2BA02-E7E1-793E-E305-5EC6248F0FF6}"/>
              </a:ext>
            </a:extLst>
          </p:cNvPr>
          <p:cNvSpPr/>
          <p:nvPr/>
        </p:nvSpPr>
        <p:spPr>
          <a:xfrm>
            <a:off x="0" y="1029141"/>
            <a:ext cx="3769743" cy="5427730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3908202-9770-DDBB-AAE8-BF53A9F61F92}"/>
              </a:ext>
            </a:extLst>
          </p:cNvPr>
          <p:cNvSpPr/>
          <p:nvPr/>
        </p:nvSpPr>
        <p:spPr>
          <a:xfrm>
            <a:off x="4211128" y="1029141"/>
            <a:ext cx="3769743" cy="542773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05394B4-DAB8-1F35-A24F-ABD94AB598AA}"/>
              </a:ext>
            </a:extLst>
          </p:cNvPr>
          <p:cNvSpPr/>
          <p:nvPr/>
        </p:nvSpPr>
        <p:spPr>
          <a:xfrm>
            <a:off x="8422257" y="1029141"/>
            <a:ext cx="3769743" cy="542773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88AFA2-7C7E-3F41-7496-32C06D7D1A6B}"/>
              </a:ext>
            </a:extLst>
          </p:cNvPr>
          <p:cNvSpPr txBox="1"/>
          <p:nvPr/>
        </p:nvSpPr>
        <p:spPr>
          <a:xfrm>
            <a:off x="-8267" y="1138022"/>
            <a:ext cx="3769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Kiindulás és tervezés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7D122D-6991-1A5E-4E90-92FF60687672}"/>
              </a:ext>
            </a:extLst>
          </p:cNvPr>
          <p:cNvSpPr txBox="1"/>
          <p:nvPr/>
        </p:nvSpPr>
        <p:spPr>
          <a:xfrm>
            <a:off x="4211128" y="1136247"/>
            <a:ext cx="3769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Deszkamodell, megvalósítás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D6D863-E95A-A8ED-BADA-D2F835363611}"/>
              </a:ext>
            </a:extLst>
          </p:cNvPr>
          <p:cNvSpPr txBox="1"/>
          <p:nvPr/>
        </p:nvSpPr>
        <p:spPr>
          <a:xfrm>
            <a:off x="8422256" y="1136246"/>
            <a:ext cx="376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Funkcionális prototípus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4897081-4B54-BE7C-973B-E835E7149204}"/>
              </a:ext>
            </a:extLst>
          </p:cNvPr>
          <p:cNvSpPr/>
          <p:nvPr/>
        </p:nvSpPr>
        <p:spPr>
          <a:xfrm>
            <a:off x="353323" y="1647013"/>
            <a:ext cx="3048000" cy="968061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Megoldandó probléma megállapítása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83D5A17-2863-BCEB-955D-90AECDB28099}"/>
              </a:ext>
            </a:extLst>
          </p:cNvPr>
          <p:cNvSpPr/>
          <p:nvPr/>
        </p:nvSpPr>
        <p:spPr>
          <a:xfrm>
            <a:off x="353323" y="3042356"/>
            <a:ext cx="3048000" cy="968061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Teljesítendő követelmények meghatározása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0348C92-1730-6463-5E2D-BF5D22EB878F}"/>
              </a:ext>
            </a:extLst>
          </p:cNvPr>
          <p:cNvSpPr/>
          <p:nvPr/>
        </p:nvSpPr>
        <p:spPr>
          <a:xfrm>
            <a:off x="353323" y="4442686"/>
            <a:ext cx="3048000" cy="1050608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Szakirodalmi áttekintés és elméleti alapok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DF15FD6-2E66-2812-AD42-98D0BB0810A0}"/>
              </a:ext>
            </a:extLst>
          </p:cNvPr>
          <p:cNvSpPr/>
          <p:nvPr/>
        </p:nvSpPr>
        <p:spPr>
          <a:xfrm>
            <a:off x="4563733" y="1643462"/>
            <a:ext cx="3048000" cy="96806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Rendszerarchitektúra és szükséges modulok meghatározása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34666CB-A0BF-BD49-A262-6BB897BDB0A5}"/>
              </a:ext>
            </a:extLst>
          </p:cNvPr>
          <p:cNvSpPr/>
          <p:nvPr/>
        </p:nvSpPr>
        <p:spPr>
          <a:xfrm>
            <a:off x="4563733" y="2856938"/>
            <a:ext cx="3048000" cy="96806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Modulok fejlesztése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F1D0B35-E313-C7AE-6BF6-7134D99771B8}"/>
              </a:ext>
            </a:extLst>
          </p:cNvPr>
          <p:cNvSpPr/>
          <p:nvPr/>
        </p:nvSpPr>
        <p:spPr>
          <a:xfrm>
            <a:off x="4563733" y="4070414"/>
            <a:ext cx="3048000" cy="96806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Szoftverintegráció és állapotgép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8604B7F-16B1-3BD8-F100-E8A1E3F61FEB}"/>
              </a:ext>
            </a:extLst>
          </p:cNvPr>
          <p:cNvSpPr/>
          <p:nvPr/>
        </p:nvSpPr>
        <p:spPr>
          <a:xfrm>
            <a:off x="4572000" y="5283891"/>
            <a:ext cx="3048000" cy="96806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Nyomtatott áramkörök tervezése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FBF235E-6819-8A56-DBD5-407D5B4545B9}"/>
              </a:ext>
            </a:extLst>
          </p:cNvPr>
          <p:cNvSpPr/>
          <p:nvPr/>
        </p:nvSpPr>
        <p:spPr>
          <a:xfrm>
            <a:off x="8790677" y="1643461"/>
            <a:ext cx="3048000" cy="96806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Rendszerszintű funkcionalitás elérése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0EAD033-9A87-0C71-FF5B-0F7ACDAF189D}"/>
              </a:ext>
            </a:extLst>
          </p:cNvPr>
          <p:cNvSpPr/>
          <p:nvPr/>
        </p:nvSpPr>
        <p:spPr>
          <a:xfrm>
            <a:off x="8783128" y="2856937"/>
            <a:ext cx="3048000" cy="96806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Mechanikai kivitelezés és végső integráció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73F7410-941E-A1E1-DC9E-8748C5876C21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>
            <a:off x="3769743" y="3743006"/>
            <a:ext cx="441385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C0396AC-0D07-9486-8134-31ADEFC38467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7980871" y="3743006"/>
            <a:ext cx="44138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ím 5">
            <a:extLst>
              <a:ext uri="{FF2B5EF4-FFF2-40B4-BE49-F238E27FC236}">
                <a16:creationId xmlns:a16="http://schemas.microsoft.com/office/drawing/2014/main" id="{7AD37E91-0D16-C234-E5A6-1134C7825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268" y="0"/>
            <a:ext cx="10515600" cy="1027365"/>
          </a:xfrm>
        </p:spPr>
        <p:txBody>
          <a:bodyPr/>
          <a:lstStyle/>
          <a:p>
            <a:r>
              <a:rPr lang="hu-HU" dirty="0"/>
              <a:t>Projekt állapota</a:t>
            </a:r>
          </a:p>
        </p:txBody>
      </p:sp>
    </p:spTree>
    <p:extLst>
      <p:ext uri="{BB962C8B-B14F-4D97-AF65-F5344CB8AC3E}">
        <p14:creationId xmlns:p14="http://schemas.microsoft.com/office/powerpoint/2010/main" val="1038819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502C6-B63F-0518-0628-1A779E69F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D1A4F-1AB9-96CD-7DFA-264033C9E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Kijelző</a:t>
            </a:r>
          </a:p>
        </p:txBody>
      </p:sp>
      <p:pic>
        <p:nvPicPr>
          <p:cNvPr id="7" name="Kép 1">
            <a:extLst>
              <a:ext uri="{FF2B5EF4-FFF2-40B4-BE49-F238E27FC236}">
                <a16:creationId xmlns:a16="http://schemas.microsoft.com/office/drawing/2014/main" id="{C4B7A1B8-D666-A46A-1A11-CD954FA347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23" y="1850464"/>
            <a:ext cx="3412452" cy="2558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Ábra 4">
            <a:extLst>
              <a:ext uri="{FF2B5EF4-FFF2-40B4-BE49-F238E27FC236}">
                <a16:creationId xmlns:a16="http://schemas.microsoft.com/office/drawing/2014/main" id="{72F43E17-1A2E-DDDB-82F8-29FA59C9A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1625" y="3981642"/>
            <a:ext cx="3725267" cy="2633893"/>
          </a:xfrm>
          <a:prstGeom prst="rect">
            <a:avLst/>
          </a:prstGeom>
        </p:spPr>
      </p:pic>
      <p:pic>
        <p:nvPicPr>
          <p:cNvPr id="10" name="Kép 1" descr="A képen szöveg, diagram, Betűtípus, sor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D09BD97A-2713-2165-8451-DAFC828A4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0768" y="-44697"/>
            <a:ext cx="2952230" cy="31088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73BC6A-9809-A0E1-FD1B-E2099C40D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2042" y="1690688"/>
            <a:ext cx="4109957" cy="287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49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9BC4C-25B5-E36D-F6CA-6D21ECDD5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91CEC-F5F7-19F6-09DE-9A43E55D0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Kijelző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F101EF-506E-7E28-A5A5-44F46FA1BFFD}"/>
              </a:ext>
            </a:extLst>
          </p:cNvPr>
          <p:cNvSpPr txBox="1"/>
          <p:nvPr/>
        </p:nvSpPr>
        <p:spPr>
          <a:xfrm>
            <a:off x="933061" y="1690688"/>
            <a:ext cx="59902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I2C kommunikáció – HAL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Driver IC metódusai, grafikus metódusok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Betűkészlet MIT licensz </a:t>
            </a:r>
            <a:r>
              <a:rPr lang="hu-HU" dirty="0" err="1"/>
              <a:t>github</a:t>
            </a:r>
            <a:r>
              <a:rPr lang="hu-HU" dirty="0"/>
              <a:t> </a:t>
            </a:r>
            <a:r>
              <a:rPr lang="hu-HU" dirty="0" err="1"/>
              <a:t>repo-ból</a:t>
            </a: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5B627F-70DB-6641-B554-7FC3FA142921}"/>
              </a:ext>
            </a:extLst>
          </p:cNvPr>
          <p:cNvSpPr/>
          <p:nvPr/>
        </p:nvSpPr>
        <p:spPr>
          <a:xfrm>
            <a:off x="139959" y="5052531"/>
            <a:ext cx="5318449" cy="147732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Buffer</a:t>
            </a:r>
            <a:endParaRPr lang="hu-H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F35C9A-F311-939A-FFBF-4B3753C49F06}"/>
              </a:ext>
            </a:extLst>
          </p:cNvPr>
          <p:cNvSpPr/>
          <p:nvPr/>
        </p:nvSpPr>
        <p:spPr>
          <a:xfrm>
            <a:off x="6733592" y="5052531"/>
            <a:ext cx="5318449" cy="14773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OLED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2E3DB2-02FB-33C1-383B-A90024F58D1D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5458408" y="5791195"/>
            <a:ext cx="12751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0B4A59-FCF4-4EB0-6BA1-B3AA6C09D00F}"/>
              </a:ext>
            </a:extLst>
          </p:cNvPr>
          <p:cNvSpPr txBox="1"/>
          <p:nvPr/>
        </p:nvSpPr>
        <p:spPr>
          <a:xfrm>
            <a:off x="5458408" y="5144864"/>
            <a:ext cx="1399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Bitmap kirajzolása</a:t>
            </a:r>
          </a:p>
        </p:txBody>
      </p:sp>
      <p:pic>
        <p:nvPicPr>
          <p:cNvPr id="13" name="Kép 1">
            <a:extLst>
              <a:ext uri="{FF2B5EF4-FFF2-40B4-BE49-F238E27FC236}">
                <a16:creationId xmlns:a16="http://schemas.microsoft.com/office/drawing/2014/main" id="{00F7CFFB-CE01-4FC6-E31E-2FA9F9A4E8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70" t="51495" r="37733" b="41570"/>
          <a:stretch/>
        </p:blipFill>
        <p:spPr bwMode="auto">
          <a:xfrm>
            <a:off x="270588" y="2846475"/>
            <a:ext cx="7612613" cy="17516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85733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280DD-B81A-32A7-EE49-E474F1765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8231A-B39F-6ED7-FDA7-8CE147F28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Gombok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BD0887-D8EB-98BC-FF25-BA71C3879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384" y="1518458"/>
            <a:ext cx="3744831" cy="38210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223859-9A07-A0E8-8EFB-BEBC951EB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7542"/>
            <a:ext cx="2932402" cy="37229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B3EBA2-21BA-D197-6D07-97E3E9582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6195" y="1076729"/>
            <a:ext cx="4737634" cy="470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5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235A2-16E2-45EB-3137-B7F31DD91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9D47D-96A2-EC86-E0A2-202741658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Numerikus billentyűzet</a:t>
            </a:r>
          </a:p>
        </p:txBody>
      </p:sp>
      <p:pic>
        <p:nvPicPr>
          <p:cNvPr id="8" name="Kép 1">
            <a:extLst>
              <a:ext uri="{FF2B5EF4-FFF2-40B4-BE49-F238E27FC236}">
                <a16:creationId xmlns:a16="http://schemas.microsoft.com/office/drawing/2014/main" id="{AD50F00B-0650-A491-8B95-26194CC07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454" y="3110428"/>
            <a:ext cx="5929966" cy="38205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917113-C12D-9B14-7FA4-CDE75D46E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818202" y="-439086"/>
            <a:ext cx="2934712" cy="38128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2D378B-5346-FC99-E4F8-0D0B8B4ADB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6627"/>
            <a:ext cx="4096139" cy="5789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6668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49C72-3436-6433-DAA8-019ED5801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BDB90-C31D-7A7A-9D26-AF068FBF0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Referenciaszenzor</a:t>
            </a:r>
          </a:p>
        </p:txBody>
      </p:sp>
      <p:pic>
        <p:nvPicPr>
          <p:cNvPr id="5" name="Kép 2" descr="A képen Elektrontechnika, Elektronikus alkatrész, elektronika, Áramköri elem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0656E53F-86A0-81E1-724E-97D92D0EF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980" y="1261745"/>
            <a:ext cx="5400040" cy="43345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6162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FD319-5CEC-085A-ED53-8188570B4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C3D06-61A5-059C-EB38-55854735C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Alaplap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90016D-4220-B820-B0D6-AB1860A06FB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6200000">
            <a:off x="7392027" y="1801367"/>
            <a:ext cx="6344682" cy="32552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0C3BBA-5889-47CC-BAE9-61332EE28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48" y="970627"/>
            <a:ext cx="8214639" cy="580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52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88775-02ED-5DE8-814F-7E1E7FF78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65C3A-CD06-C263-4586-85E4146C6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Alaplap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F8142A-55B6-813F-4702-A592BD523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" t="2882" r="79264" b="59685"/>
          <a:stretch/>
        </p:blipFill>
        <p:spPr>
          <a:xfrm>
            <a:off x="3486150" y="238125"/>
            <a:ext cx="4648200" cy="654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24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9241E-5885-038D-EBE2-0205F11B9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7216B-FF1E-0502-8953-1B7A6663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Alaplap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838232-2043-953E-1401-C2B6F0E76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" t="40580" r="78421" b="36599"/>
          <a:stretch/>
        </p:blipFill>
        <p:spPr>
          <a:xfrm>
            <a:off x="2523224" y="1182688"/>
            <a:ext cx="6049276" cy="486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71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74695-A1F5-853C-224C-88AEFA0E4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56787-49E9-25E3-2210-268DD66D7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Alaplap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B867A3-8F29-7675-2EFE-BEE078C63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53" r="66247"/>
          <a:stretch/>
        </p:blipFill>
        <p:spPr>
          <a:xfrm>
            <a:off x="4361548" y="2019300"/>
            <a:ext cx="2772677" cy="227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443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2F6B0-0B17-6157-180B-43C282BE0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FB4B-5949-2876-C62B-27CACA8D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Alaplap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DEE004-6B6C-6C7C-B78B-37DCCB58D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75" t="60250" r="48377" b="2690"/>
          <a:stretch/>
        </p:blipFill>
        <p:spPr>
          <a:xfrm>
            <a:off x="4391025" y="1384302"/>
            <a:ext cx="158115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64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52406-DAEC-BD80-DA94-ECD553550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>
            <a:extLst>
              <a:ext uri="{FF2B5EF4-FFF2-40B4-BE49-F238E27FC236}">
                <a16:creationId xmlns:a16="http://schemas.microsoft.com/office/drawing/2014/main" id="{2FC7F1E5-4AC1-1E89-155E-EB5843E7A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MEMS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szenzorok</a:t>
            </a:r>
            <a:endParaRPr lang="hu-HU" dirty="0"/>
          </a:p>
        </p:txBody>
      </p:sp>
      <p:pic>
        <p:nvPicPr>
          <p:cNvPr id="1026" name="Picture 2" descr="Automotive MEMS Sensors">
            <a:extLst>
              <a:ext uri="{FF2B5EF4-FFF2-40B4-BE49-F238E27FC236}">
                <a16:creationId xmlns:a16="http://schemas.microsoft.com/office/drawing/2014/main" id="{579B37D2-DCF8-A9B4-041A-903C0E3BA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0" r="8068" b="-3"/>
          <a:stretch>
            <a:fillRect/>
          </a:stretch>
        </p:blipFill>
        <p:spPr bwMode="auto">
          <a:xfrm>
            <a:off x="198741" y="2410448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Kép 9" descr="A képen elektronika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24B9BBC5-83EF-582E-D619-8AF5EAE5BA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2" t="31418" r="34809" b="14491"/>
          <a:stretch/>
        </p:blipFill>
        <p:spPr>
          <a:xfrm>
            <a:off x="7099300" y="2707220"/>
            <a:ext cx="4254500" cy="346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2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0A4C8-A436-B53D-766E-71728A216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C8372-E220-5B1B-4195-3E0169FA8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Alaplap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83DC9A-580B-5273-B8F3-16E908D65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30" t="59705" r="38" b="1923"/>
          <a:stretch/>
        </p:blipFill>
        <p:spPr>
          <a:xfrm>
            <a:off x="977085" y="590550"/>
            <a:ext cx="1023783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08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74143-4C01-CC31-998D-D92453FEE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1F28C-BB4F-8596-CB6E-9CE75D521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Alaplap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BD6B6F-D99B-D07A-FD9D-0862C8416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36" t="45559" r="1906" b="39518"/>
          <a:stretch/>
        </p:blipFill>
        <p:spPr>
          <a:xfrm>
            <a:off x="1931901" y="2009774"/>
            <a:ext cx="8328198" cy="283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999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AECA1-C0C0-2D63-AE1F-FD43BD45F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AF9F2-08E6-CF11-B3A8-CDB08EED4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Alaplap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00A6F1-1640-59A9-6261-80E734225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11" t="44947" r="1894" b="38983"/>
          <a:stretch/>
        </p:blipFill>
        <p:spPr>
          <a:xfrm>
            <a:off x="1188096" y="1600199"/>
            <a:ext cx="9815808" cy="365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1582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7682D-DCCE-1C5F-7D51-0EE3A4013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1D638-7066-5A11-14EB-CED7CA95B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Alaplap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67E21E-4E5B-37E9-5D12-FE512441D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15" t="16578" r="1430" b="54397"/>
          <a:stretch/>
        </p:blipFill>
        <p:spPr>
          <a:xfrm>
            <a:off x="1943099" y="1279910"/>
            <a:ext cx="6629402" cy="429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81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29C11-100E-8610-B9FC-48AD0CC58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79E45-26D7-F7AD-7322-D3F4A9846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Alaplap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B96189-0E03-40B4-70BA-8F4BD701A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27" b="81946"/>
          <a:stretch/>
        </p:blipFill>
        <p:spPr>
          <a:xfrm>
            <a:off x="3381806" y="1999327"/>
            <a:ext cx="5612981" cy="222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73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AEF74-E3E0-106F-4A8C-209A80132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02D7F-32F9-9262-8080-9FADC10A1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Alaplap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F18965-C070-43B3-2EB5-CBEF53DC8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7" t="2639" r="32621" b="39147"/>
          <a:stretch/>
        </p:blipFill>
        <p:spPr>
          <a:xfrm>
            <a:off x="2447925" y="0"/>
            <a:ext cx="7877175" cy="687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23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544F0EB-CF52-0AF6-CF95-C20853357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megoldandó probléma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C326A27-B631-8DF7-2272-EBC0C4CA2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85634" cy="46490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hu-HU" dirty="0"/>
              <a:t>MEMS gyorsulásérzékelők manuális pozicionálása</a:t>
            </a:r>
          </a:p>
          <a:p>
            <a:endParaRPr lang="hu-HU" dirty="0"/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15324184-24F2-937E-41EA-B1C513F7E2F4}"/>
              </a:ext>
            </a:extLst>
          </p:cNvPr>
          <p:cNvSpPr txBox="1">
            <a:spLocks/>
          </p:cNvSpPr>
          <p:nvPr/>
        </p:nvSpPr>
        <p:spPr>
          <a:xfrm>
            <a:off x="838200" y="4102571"/>
            <a:ext cx="8785634" cy="2651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Távolról végezhető</a:t>
            </a:r>
          </a:p>
          <a:p>
            <a:r>
              <a:rPr lang="hu-HU" dirty="0"/>
              <a:t>Gyorsabb</a:t>
            </a:r>
          </a:p>
          <a:p>
            <a:r>
              <a:rPr lang="hu-HU" dirty="0"/>
              <a:t>Jobb reprodukálhatóság</a:t>
            </a:r>
          </a:p>
          <a:p>
            <a:r>
              <a:rPr lang="hu-HU" dirty="0"/>
              <a:t>Mérnökórák ideálisabb kihasználása</a:t>
            </a:r>
          </a:p>
          <a:p>
            <a:endParaRPr lang="hu-HU" dirty="0"/>
          </a:p>
        </p:txBody>
      </p:sp>
      <p:grpSp>
        <p:nvGrpSpPr>
          <p:cNvPr id="5" name="Csoportba foglalás 4">
            <a:extLst>
              <a:ext uri="{FF2B5EF4-FFF2-40B4-BE49-F238E27FC236}">
                <a16:creationId xmlns:a16="http://schemas.microsoft.com/office/drawing/2014/main" id="{82E13D50-EB08-4F57-977C-C69F902BDA3A}"/>
              </a:ext>
            </a:extLst>
          </p:cNvPr>
          <p:cNvGrpSpPr/>
          <p:nvPr/>
        </p:nvGrpSpPr>
        <p:grpSpPr>
          <a:xfrm>
            <a:off x="4422724" y="2290527"/>
            <a:ext cx="1616596" cy="1812044"/>
            <a:chOff x="4422724" y="2290527"/>
            <a:chExt cx="1616596" cy="1812044"/>
          </a:xfrm>
        </p:grpSpPr>
        <p:cxnSp>
          <p:nvCxnSpPr>
            <p:cNvPr id="6" name="Egyenes összekötő nyíllal 5">
              <a:extLst>
                <a:ext uri="{FF2B5EF4-FFF2-40B4-BE49-F238E27FC236}">
                  <a16:creationId xmlns:a16="http://schemas.microsoft.com/office/drawing/2014/main" id="{A60E192D-331B-385B-1593-7FC4ECF62938}"/>
                </a:ext>
              </a:extLst>
            </p:cNvPr>
            <p:cNvCxnSpPr>
              <a:cxnSpLocks/>
              <a:stCxn id="3" idx="2"/>
              <a:endCxn id="4" idx="0"/>
            </p:cNvCxnSpPr>
            <p:nvPr/>
          </p:nvCxnSpPr>
          <p:spPr>
            <a:xfrm>
              <a:off x="5231017" y="2290527"/>
              <a:ext cx="0" cy="18120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C96BC656-DE2D-7897-E300-99A3C3A212F4}"/>
                </a:ext>
              </a:extLst>
            </p:cNvPr>
            <p:cNvSpPr txBox="1"/>
            <p:nvPr/>
          </p:nvSpPr>
          <p:spPr>
            <a:xfrm>
              <a:off x="4422724" y="3011883"/>
              <a:ext cx="161659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hu-HU" dirty="0"/>
                <a:t>Automatizálás</a:t>
              </a:r>
            </a:p>
          </p:txBody>
        </p:sp>
      </p:grpSp>
      <p:pic>
        <p:nvPicPr>
          <p:cNvPr id="6146" name="Picture 2">
            <a:extLst>
              <a:ext uri="{FF2B5EF4-FFF2-40B4-BE49-F238E27FC236}">
                <a16:creationId xmlns:a16="http://schemas.microsoft.com/office/drawing/2014/main" id="{686C3B6D-B6A8-0D71-295C-29B66AEA9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984" y="2594012"/>
            <a:ext cx="4690131" cy="263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42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ím 1">
            <a:extLst>
              <a:ext uri="{FF2B5EF4-FFF2-40B4-BE49-F238E27FC236}">
                <a16:creationId xmlns:a16="http://schemas.microsoft.com/office/drawing/2014/main" id="{8BAF4880-2A6C-A538-1979-C8AA2736C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674016" cy="4421876"/>
          </a:xfrm>
        </p:spPr>
        <p:txBody>
          <a:bodyPr anchor="t">
            <a:normAutofit/>
          </a:bodyPr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Specifikációk</a:t>
            </a: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EE1B2DA4-8AED-286B-9202-3D8DE23B7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4016" y="1"/>
            <a:ext cx="7517984" cy="6858000"/>
          </a:xfrm>
        </p:spPr>
        <p:txBody>
          <a:bodyPr anchor="t">
            <a:normAutofit fontScale="85000" lnSpcReduction="10000"/>
          </a:bodyPr>
          <a:lstStyle/>
          <a:p>
            <a:pPr lvl="0"/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Két egymásra merőleges tengely mentén legyen képes forgatni egy mért szenzort, tengelyenként egy teljes elfordulásra legyen képes!</a:t>
            </a:r>
          </a:p>
          <a:p>
            <a:pPr lvl="0"/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 (legalább egy) mért szenzor és a szenzort kezelő külső mérőeszköz (SPI-Simulyzer) között a forgatás során biztosítva legyen a folytonos kommunikációs kapcsolat!</a:t>
            </a:r>
          </a:p>
          <a:p>
            <a:pPr lvl="0"/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Háromtengelyes gyorsulásmérő szenzor bármely tengelyét lehessen pozícionálni a gravitációs térhez képest!</a:t>
            </a:r>
          </a:p>
          <a:p>
            <a:pPr lvl="0"/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 mért szenzor pozíciója egy referenciaszenzorral legyen visszamérve!</a:t>
            </a:r>
          </a:p>
          <a:p>
            <a:pPr lvl="0"/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 mért szenzort a kiválasztott pozícióban mechanikus zaj nélkül tartsa!</a:t>
            </a:r>
          </a:p>
          <a:p>
            <a:pPr lvl="0"/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Az eszköz mindkét tengelyen legalább 0.5° beállási pontossággal rendelkezzen!</a:t>
            </a:r>
          </a:p>
          <a:p>
            <a:pPr lvl="0"/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Külső számítógép nélkül vezérelhető legyen az eszköz!</a:t>
            </a:r>
          </a:p>
          <a:p>
            <a:pPr lvl="0"/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Az mérőeszköz számítógépről is vezérelhető legyen!</a:t>
            </a:r>
          </a:p>
          <a:p>
            <a:pPr lvl="0"/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Feleljen meg alapvető biztonságtechnikai megfontolásoknak!</a:t>
            </a:r>
          </a:p>
        </p:txBody>
      </p:sp>
      <p:sp>
        <p:nvSpPr>
          <p:cNvPr id="10" name="Dia számának helye 3">
            <a:extLst>
              <a:ext uri="{FF2B5EF4-FFF2-40B4-BE49-F238E27FC236}">
                <a16:creationId xmlns:a16="http://schemas.microsoft.com/office/drawing/2014/main" id="{513B99F5-4909-9DF0-9E91-196B4715C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372ECC-39F1-4254-BB3C-A4711B14D5AB}" type="slidenum">
              <a:rPr lang="hu-HU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5</a:t>
            </a:fld>
            <a:endParaRPr lang="hu-HU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2" name="Kép 4" descr="A képen szöveg, diagram, rajz, vázlat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7B61E07C-A150-BA0F-076D-5B05AA686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9" t="16667" r="2888" b="32778"/>
          <a:stretch/>
        </p:blipFill>
        <p:spPr>
          <a:xfrm>
            <a:off x="776373" y="2210938"/>
            <a:ext cx="3121269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21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BF789-AE96-F61F-B19F-70FF737B9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Szükséges modulok és rendszerdiagram</a:t>
            </a:r>
          </a:p>
        </p:txBody>
      </p:sp>
    </p:spTree>
    <p:extLst>
      <p:ext uri="{BB962C8B-B14F-4D97-AF65-F5344CB8AC3E}">
        <p14:creationId xmlns:p14="http://schemas.microsoft.com/office/powerpoint/2010/main" val="374362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F9F72E83-CFD2-3011-8BA5-8E78A41E972D}"/>
              </a:ext>
            </a:extLst>
          </p:cNvPr>
          <p:cNvSpPr/>
          <p:nvPr/>
        </p:nvSpPr>
        <p:spPr>
          <a:xfrm>
            <a:off x="16839" y="2188074"/>
            <a:ext cx="2024142" cy="387102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600" dirty="0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590EA5E2-CE4B-2ACC-E3EF-D552C4D2FACB}"/>
              </a:ext>
            </a:extLst>
          </p:cNvPr>
          <p:cNvSpPr/>
          <p:nvPr/>
        </p:nvSpPr>
        <p:spPr>
          <a:xfrm>
            <a:off x="2125644" y="2270982"/>
            <a:ext cx="3907639" cy="387102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6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C8B2297-366C-01B2-BF74-4934ED31D08A}"/>
              </a:ext>
            </a:extLst>
          </p:cNvPr>
          <p:cNvSpPr/>
          <p:nvPr/>
        </p:nvSpPr>
        <p:spPr>
          <a:xfrm>
            <a:off x="2630872" y="3892465"/>
            <a:ext cx="957258" cy="442643"/>
          </a:xfrm>
          <a:prstGeom prst="round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/>
              <a:t>MCU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E53A4B1-53C0-27AD-7F2C-A4E4226A3896}"/>
              </a:ext>
            </a:extLst>
          </p:cNvPr>
          <p:cNvSpPr/>
          <p:nvPr/>
        </p:nvSpPr>
        <p:spPr>
          <a:xfrm>
            <a:off x="6096000" y="501724"/>
            <a:ext cx="5800725" cy="591812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6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88432F7-1017-65F5-5A9E-C96E6C499555}"/>
              </a:ext>
            </a:extLst>
          </p:cNvPr>
          <p:cNvGrpSpPr/>
          <p:nvPr/>
        </p:nvGrpSpPr>
        <p:grpSpPr>
          <a:xfrm>
            <a:off x="6762274" y="3136641"/>
            <a:ext cx="1430722" cy="1718192"/>
            <a:chOff x="4896929" y="1992702"/>
            <a:chExt cx="1708030" cy="199270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D392C8F-C280-AB14-BA17-EAD9E047DC76}"/>
                </a:ext>
              </a:extLst>
            </p:cNvPr>
            <p:cNvSpPr/>
            <p:nvPr/>
          </p:nvSpPr>
          <p:spPr>
            <a:xfrm>
              <a:off x="5267865" y="1992702"/>
              <a:ext cx="1337094" cy="199270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1600" dirty="0"/>
                <a:t>STEPPER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B0424A6-2051-42F9-06E1-C528BC4A1628}"/>
                </a:ext>
              </a:extLst>
            </p:cNvPr>
            <p:cNvSpPr/>
            <p:nvPr/>
          </p:nvSpPr>
          <p:spPr>
            <a:xfrm>
              <a:off x="4896929" y="2007490"/>
              <a:ext cx="370936" cy="196312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1600" dirty="0" err="1"/>
                <a:t>enkóde</a:t>
              </a:r>
              <a:r>
                <a:rPr lang="hu-HU" sz="1600" dirty="0"/>
                <a:t> r</a:t>
              </a: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201B4A5-2DF5-2996-B433-0AA349514557}"/>
              </a:ext>
            </a:extLst>
          </p:cNvPr>
          <p:cNvSpPr/>
          <p:nvPr/>
        </p:nvSpPr>
        <p:spPr>
          <a:xfrm>
            <a:off x="8975127" y="2532569"/>
            <a:ext cx="1505932" cy="2653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/>
              <a:t>Mérőasztal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A81FC3E-4E13-29E5-3FE4-7B3CC8AF3F73}"/>
              </a:ext>
            </a:extLst>
          </p:cNvPr>
          <p:cNvSpPr/>
          <p:nvPr/>
        </p:nvSpPr>
        <p:spPr>
          <a:xfrm>
            <a:off x="3316497" y="522506"/>
            <a:ext cx="1924050" cy="72785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/>
              <a:t>SPI-</a:t>
            </a:r>
            <a:r>
              <a:rPr lang="hu-HU" sz="1600" dirty="0" err="1"/>
              <a:t>simulyzer</a:t>
            </a:r>
            <a:endParaRPr lang="hu-HU" sz="16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99F947D-03FA-4F6D-5ACF-9AD8AF25D740}"/>
              </a:ext>
            </a:extLst>
          </p:cNvPr>
          <p:cNvGrpSpPr/>
          <p:nvPr/>
        </p:nvGrpSpPr>
        <p:grpSpPr>
          <a:xfrm>
            <a:off x="8872642" y="3429001"/>
            <a:ext cx="1710906" cy="1409852"/>
            <a:chOff x="7556335" y="3068857"/>
            <a:chExt cx="1992705" cy="170803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9346D35-92D9-453C-D4C9-8F3FCD4C1F91}"/>
                </a:ext>
              </a:extLst>
            </p:cNvPr>
            <p:cNvSpPr/>
            <p:nvPr/>
          </p:nvSpPr>
          <p:spPr>
            <a:xfrm rot="16200000">
              <a:off x="7884142" y="2741053"/>
              <a:ext cx="1337094" cy="199270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1600" dirty="0"/>
                <a:t>STEPPER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93F44D1-3AA4-A532-E7DE-67BE420A546C}"/>
                </a:ext>
              </a:extLst>
            </p:cNvPr>
            <p:cNvSpPr/>
            <p:nvPr/>
          </p:nvSpPr>
          <p:spPr>
            <a:xfrm rot="16200000">
              <a:off x="8367218" y="3595068"/>
              <a:ext cx="370936" cy="199270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hu-HU" sz="1600" dirty="0" err="1"/>
                <a:t>enkóder</a:t>
              </a:r>
              <a:endParaRPr lang="hu-HU" sz="1600" dirty="0"/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6174871-551E-9E48-7BD6-2E0D3F12890F}"/>
              </a:ext>
            </a:extLst>
          </p:cNvPr>
          <p:cNvCxnSpPr>
            <a:stCxn id="6" idx="3"/>
            <a:endCxn id="8" idx="0"/>
          </p:cNvCxnSpPr>
          <p:nvPr/>
        </p:nvCxnSpPr>
        <p:spPr>
          <a:xfrm flipV="1">
            <a:off x="8192996" y="3980837"/>
            <a:ext cx="679649" cy="149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3BF0F92-2140-2C23-E032-BAAA533B2FD8}"/>
              </a:ext>
            </a:extLst>
          </p:cNvPr>
          <p:cNvCxnSpPr>
            <a:cxnSpLocks/>
            <a:stCxn id="8" idx="3"/>
            <a:endCxn id="10" idx="2"/>
          </p:cNvCxnSpPr>
          <p:nvPr/>
        </p:nvCxnSpPr>
        <p:spPr>
          <a:xfrm flipH="1" flipV="1">
            <a:off x="9728093" y="2797925"/>
            <a:ext cx="4" cy="6310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5D9A16C-7918-F3E5-05B6-201B70251FA8}"/>
              </a:ext>
            </a:extLst>
          </p:cNvPr>
          <p:cNvSpPr/>
          <p:nvPr/>
        </p:nvSpPr>
        <p:spPr>
          <a:xfrm>
            <a:off x="9143034" y="2011951"/>
            <a:ext cx="1170118" cy="5180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/>
              <a:t>Ref. szenzor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06D9C6B-A4CD-DF73-D708-DD8D393C5771}"/>
              </a:ext>
            </a:extLst>
          </p:cNvPr>
          <p:cNvSpPr/>
          <p:nvPr/>
        </p:nvSpPr>
        <p:spPr>
          <a:xfrm>
            <a:off x="69540" y="2651325"/>
            <a:ext cx="1273808" cy="5279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/>
              <a:t>Gomb panel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969B825-C5CD-9FB9-1E55-DB81D79663A4}"/>
              </a:ext>
            </a:extLst>
          </p:cNvPr>
          <p:cNvSpPr/>
          <p:nvPr/>
        </p:nvSpPr>
        <p:spPr>
          <a:xfrm>
            <a:off x="166680" y="4937471"/>
            <a:ext cx="1482310" cy="5955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/>
              <a:t>Numerikus billentyűzet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3725F29-22FE-AAAE-E591-DE0A7B7EC005}"/>
              </a:ext>
            </a:extLst>
          </p:cNvPr>
          <p:cNvSpPr/>
          <p:nvPr/>
        </p:nvSpPr>
        <p:spPr>
          <a:xfrm>
            <a:off x="166680" y="3861353"/>
            <a:ext cx="1356790" cy="5048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/>
              <a:t>OLED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298CAC4-F25B-B2D6-A798-2D6FC069D34F}"/>
              </a:ext>
            </a:extLst>
          </p:cNvPr>
          <p:cNvSpPr/>
          <p:nvPr/>
        </p:nvSpPr>
        <p:spPr>
          <a:xfrm>
            <a:off x="4378355" y="3229670"/>
            <a:ext cx="1482310" cy="59554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/>
              <a:t>Motorvezérlő1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9F04FB5-36C9-88FA-9ACE-D12E0A818675}"/>
              </a:ext>
            </a:extLst>
          </p:cNvPr>
          <p:cNvSpPr/>
          <p:nvPr/>
        </p:nvSpPr>
        <p:spPr>
          <a:xfrm>
            <a:off x="4367254" y="4406501"/>
            <a:ext cx="1482310" cy="59554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/>
              <a:t>Motorvezérlő2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109BA75-AD13-90A8-6DEB-6F6034436DD5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>
            <a:off x="5240547" y="886433"/>
            <a:ext cx="3734580" cy="1778814"/>
          </a:xfrm>
          <a:prstGeom prst="straightConnector1">
            <a:avLst/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88A33B-6BFF-EC17-1479-4690589BD7FA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3109501" y="1234321"/>
            <a:ext cx="2909930" cy="2658144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34572CAE-7807-DC02-7A9E-54A0BD7E6F8A}"/>
              </a:ext>
            </a:extLst>
          </p:cNvPr>
          <p:cNvCxnSpPr>
            <a:cxnSpLocks/>
            <a:stCxn id="32" idx="2"/>
          </p:cNvCxnSpPr>
          <p:nvPr/>
        </p:nvCxnSpPr>
        <p:spPr>
          <a:xfrm rot="5400000" flipH="1" flipV="1">
            <a:off x="6631348" y="2679491"/>
            <a:ext cx="799616" cy="3845495"/>
          </a:xfrm>
          <a:prstGeom prst="curvedConnector4">
            <a:avLst>
              <a:gd name="adj1" fmla="val -83384"/>
              <a:gd name="adj2" fmla="val 8242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4EB37F77-F49C-C85B-AE57-F91DCD43375C}"/>
              </a:ext>
            </a:extLst>
          </p:cNvPr>
          <p:cNvCxnSpPr>
            <a:stCxn id="31" idx="0"/>
            <a:endCxn id="6" idx="0"/>
          </p:cNvCxnSpPr>
          <p:nvPr/>
        </p:nvCxnSpPr>
        <p:spPr>
          <a:xfrm rot="5400000" flipH="1" flipV="1">
            <a:off x="6329737" y="1926415"/>
            <a:ext cx="93029" cy="2513482"/>
          </a:xfrm>
          <a:prstGeom prst="curvedConnector3">
            <a:avLst>
              <a:gd name="adj1" fmla="val 34573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3E60C68-A0AC-838F-F357-1F3868F9AABF}"/>
              </a:ext>
            </a:extLst>
          </p:cNvPr>
          <p:cNvCxnSpPr>
            <a:stCxn id="4" idx="3"/>
            <a:endCxn id="31" idx="1"/>
          </p:cNvCxnSpPr>
          <p:nvPr/>
        </p:nvCxnSpPr>
        <p:spPr>
          <a:xfrm flipV="1">
            <a:off x="3588130" y="3527443"/>
            <a:ext cx="790225" cy="5863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3ABE697-4ED7-0008-9FFD-1C8435FA3865}"/>
              </a:ext>
            </a:extLst>
          </p:cNvPr>
          <p:cNvCxnSpPr>
            <a:stCxn id="4" idx="3"/>
            <a:endCxn id="32" idx="1"/>
          </p:cNvCxnSpPr>
          <p:nvPr/>
        </p:nvCxnSpPr>
        <p:spPr>
          <a:xfrm>
            <a:off x="3588130" y="4113787"/>
            <a:ext cx="779124" cy="5904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49B10FC-5E4A-334C-3731-4BF0DD47B321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907835" y="4257487"/>
            <a:ext cx="1711936" cy="67998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0BE6D7A-9212-C5D6-5ADF-3917A2155AA7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706444" y="3179313"/>
            <a:ext cx="1924427" cy="79077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35EA5EB-1417-E203-BC06-A0B8D3BF5177}"/>
              </a:ext>
            </a:extLst>
          </p:cNvPr>
          <p:cNvCxnSpPr>
            <a:stCxn id="4" idx="1"/>
            <a:endCxn id="30" idx="3"/>
          </p:cNvCxnSpPr>
          <p:nvPr/>
        </p:nvCxnSpPr>
        <p:spPr>
          <a:xfrm flipH="1">
            <a:off x="1523470" y="4113787"/>
            <a:ext cx="1107402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3DFC5035-6394-7FC5-D4D6-9AC83B0457FF}"/>
              </a:ext>
            </a:extLst>
          </p:cNvPr>
          <p:cNvSpPr/>
          <p:nvPr/>
        </p:nvSpPr>
        <p:spPr>
          <a:xfrm>
            <a:off x="2555800" y="4896588"/>
            <a:ext cx="1107402" cy="369163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/>
              <a:t>EEPROM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9C41D76-79F1-AB17-8DEF-CEAC718DE203}"/>
              </a:ext>
            </a:extLst>
          </p:cNvPr>
          <p:cNvCxnSpPr>
            <a:cxnSpLocks/>
            <a:stCxn id="4" idx="2"/>
            <a:endCxn id="90" idx="0"/>
          </p:cNvCxnSpPr>
          <p:nvPr/>
        </p:nvCxnSpPr>
        <p:spPr>
          <a:xfrm>
            <a:off x="3109501" y="4335108"/>
            <a:ext cx="0" cy="561480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CE648132-7CD5-29E0-3DF8-12E3689A16DB}"/>
              </a:ext>
            </a:extLst>
          </p:cNvPr>
          <p:cNvSpPr txBox="1"/>
          <p:nvPr/>
        </p:nvSpPr>
        <p:spPr>
          <a:xfrm>
            <a:off x="74236" y="2189660"/>
            <a:ext cx="1897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/>
              <a:t>Kezelőfelület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D35F16C-1CB2-4AFE-9AEF-1E0F3B7B5E7C}"/>
              </a:ext>
            </a:extLst>
          </p:cNvPr>
          <p:cNvSpPr txBox="1"/>
          <p:nvPr/>
        </p:nvSpPr>
        <p:spPr>
          <a:xfrm>
            <a:off x="2693032" y="2300013"/>
            <a:ext cx="1199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/>
              <a:t>Alaplap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25AC9EE-49D2-8E41-988C-B2F8B995E704}"/>
              </a:ext>
            </a:extLst>
          </p:cNvPr>
          <p:cNvSpPr txBox="1"/>
          <p:nvPr/>
        </p:nvSpPr>
        <p:spPr>
          <a:xfrm>
            <a:off x="7609441" y="574219"/>
            <a:ext cx="3067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/>
              <a:t>Forgatómechanizmus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F94D65DE-AF97-D295-3DE8-2B7C3BB1A19E}"/>
              </a:ext>
            </a:extLst>
          </p:cNvPr>
          <p:cNvSpPr/>
          <p:nvPr/>
        </p:nvSpPr>
        <p:spPr>
          <a:xfrm>
            <a:off x="704643" y="522506"/>
            <a:ext cx="1924050" cy="727854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/>
              <a:t>PC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B0642D0F-C91C-338F-5171-7ABE735FEABC}"/>
              </a:ext>
            </a:extLst>
          </p:cNvPr>
          <p:cNvCxnSpPr>
            <a:stCxn id="101" idx="3"/>
            <a:endCxn id="13" idx="1"/>
          </p:cNvCxnSpPr>
          <p:nvPr/>
        </p:nvCxnSpPr>
        <p:spPr>
          <a:xfrm>
            <a:off x="2628693" y="886433"/>
            <a:ext cx="687804" cy="0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BA3B0C0-E52D-5D0B-0A4F-6AF9CFA0C1FC}"/>
              </a:ext>
            </a:extLst>
          </p:cNvPr>
          <p:cNvCxnSpPr>
            <a:stCxn id="101" idx="2"/>
            <a:endCxn id="4" idx="0"/>
          </p:cNvCxnSpPr>
          <p:nvPr/>
        </p:nvCxnSpPr>
        <p:spPr>
          <a:xfrm>
            <a:off x="1666668" y="1250360"/>
            <a:ext cx="1442833" cy="2642105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Connector: Curved 116">
            <a:extLst>
              <a:ext uri="{FF2B5EF4-FFF2-40B4-BE49-F238E27FC236}">
                <a16:creationId xmlns:a16="http://schemas.microsoft.com/office/drawing/2014/main" id="{5F6A94B4-84BB-AB50-271C-99C76AF1BE5D}"/>
              </a:ext>
            </a:extLst>
          </p:cNvPr>
          <p:cNvCxnSpPr>
            <a:cxnSpLocks/>
            <a:stCxn id="4" idx="0"/>
            <a:endCxn id="26" idx="0"/>
          </p:cNvCxnSpPr>
          <p:nvPr/>
        </p:nvCxnSpPr>
        <p:spPr>
          <a:xfrm rot="5400000" flipH="1" flipV="1">
            <a:off x="5478540" y="-357088"/>
            <a:ext cx="1880514" cy="6618592"/>
          </a:xfrm>
          <a:prstGeom prst="curvedConnector3">
            <a:avLst>
              <a:gd name="adj1" fmla="val 112156"/>
            </a:avLst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Connector: Curved 119">
            <a:extLst>
              <a:ext uri="{FF2B5EF4-FFF2-40B4-BE49-F238E27FC236}">
                <a16:creationId xmlns:a16="http://schemas.microsoft.com/office/drawing/2014/main" id="{792A2134-30AA-7A59-B866-B48B914D0755}"/>
              </a:ext>
            </a:extLst>
          </p:cNvPr>
          <p:cNvCxnSpPr>
            <a:cxnSpLocks/>
          </p:cNvCxnSpPr>
          <p:nvPr/>
        </p:nvCxnSpPr>
        <p:spPr>
          <a:xfrm rot="5400000" flipH="1">
            <a:off x="4941319" y="2589734"/>
            <a:ext cx="326034" cy="3836533"/>
          </a:xfrm>
          <a:prstGeom prst="curvedConnector3">
            <a:avLst>
              <a:gd name="adj1" fmla="val -146846"/>
            </a:avLst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Curved 122">
            <a:extLst>
              <a:ext uri="{FF2B5EF4-FFF2-40B4-BE49-F238E27FC236}">
                <a16:creationId xmlns:a16="http://schemas.microsoft.com/office/drawing/2014/main" id="{5D522C7D-C562-366A-239E-BBC09B4BD4D7}"/>
              </a:ext>
            </a:extLst>
          </p:cNvPr>
          <p:cNvCxnSpPr>
            <a:cxnSpLocks/>
          </p:cNvCxnSpPr>
          <p:nvPr/>
        </p:nvCxnSpPr>
        <p:spPr>
          <a:xfrm rot="5400000" flipH="1">
            <a:off x="6537684" y="1210394"/>
            <a:ext cx="369166" cy="6618593"/>
          </a:xfrm>
          <a:prstGeom prst="curvedConnector3">
            <a:avLst>
              <a:gd name="adj1" fmla="val -341121"/>
            </a:avLst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77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48" name="Szabadkéz 47">
                <a:extLst>
                  <a:ext uri="{FF2B5EF4-FFF2-40B4-BE49-F238E27FC236}">
                    <a16:creationId xmlns:a16="http://schemas.microsoft.com/office/drawing/2014/main" id="{553BCF60-ADF9-AC98-741C-52AED89E3DCD}"/>
                  </a:ext>
                </a:extLst>
              </p14:cNvPr>
              <p14:cNvContentPartPr/>
              <p14:nvPr/>
            </p14:nvContentPartPr>
            <p14:xfrm>
              <a:off x="-1535486" y="6585806"/>
              <a:ext cx="360" cy="360"/>
            </p14:xfrm>
          </p:contentPart>
        </mc:Choice>
        <mc:Fallback xmlns="">
          <p:pic>
            <p:nvPicPr>
              <p:cNvPr id="48" name="Szabadkéz 47">
                <a:extLst>
                  <a:ext uri="{FF2B5EF4-FFF2-40B4-BE49-F238E27FC236}">
                    <a16:creationId xmlns:a16="http://schemas.microsoft.com/office/drawing/2014/main" id="{553BCF60-ADF9-AC98-741C-52AED89E3D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544486" y="6576806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Csoportba foglalás 105">
            <a:extLst>
              <a:ext uri="{FF2B5EF4-FFF2-40B4-BE49-F238E27FC236}">
                <a16:creationId xmlns:a16="http://schemas.microsoft.com/office/drawing/2014/main" id="{0CC9E5B2-E218-6D5B-6306-AD1E2882EC06}"/>
              </a:ext>
            </a:extLst>
          </p:cNvPr>
          <p:cNvGrpSpPr/>
          <p:nvPr/>
        </p:nvGrpSpPr>
        <p:grpSpPr>
          <a:xfrm>
            <a:off x="83842" y="742608"/>
            <a:ext cx="4365172" cy="5214257"/>
            <a:chOff x="83842" y="742608"/>
            <a:chExt cx="4365172" cy="5214257"/>
          </a:xfrm>
        </p:grpSpPr>
        <p:sp>
          <p:nvSpPr>
            <p:cNvPr id="61" name="Téglalap: lekerekített 60">
              <a:extLst>
                <a:ext uri="{FF2B5EF4-FFF2-40B4-BE49-F238E27FC236}">
                  <a16:creationId xmlns:a16="http://schemas.microsoft.com/office/drawing/2014/main" id="{F06D82D8-495B-149D-4BCF-AF5F9E2A5482}"/>
                </a:ext>
              </a:extLst>
            </p:cNvPr>
            <p:cNvSpPr/>
            <p:nvPr/>
          </p:nvSpPr>
          <p:spPr>
            <a:xfrm>
              <a:off x="83842" y="742608"/>
              <a:ext cx="4365172" cy="521425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2" name="Szövegdoboz 61">
              <a:extLst>
                <a:ext uri="{FF2B5EF4-FFF2-40B4-BE49-F238E27FC236}">
                  <a16:creationId xmlns:a16="http://schemas.microsoft.com/office/drawing/2014/main" id="{8AF655FC-BE18-191A-6988-EB7C106D117B}"/>
                </a:ext>
              </a:extLst>
            </p:cNvPr>
            <p:cNvSpPr txBox="1"/>
            <p:nvPr/>
          </p:nvSpPr>
          <p:spPr>
            <a:xfrm>
              <a:off x="834957" y="742608"/>
              <a:ext cx="286294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6000" b="1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MCU</a:t>
              </a:r>
            </a:p>
          </p:txBody>
        </p:sp>
        <p:sp>
          <p:nvSpPr>
            <p:cNvPr id="64" name="Nyíl: szalag, balra mutató 63">
              <a:extLst>
                <a:ext uri="{FF2B5EF4-FFF2-40B4-BE49-F238E27FC236}">
                  <a16:creationId xmlns:a16="http://schemas.microsoft.com/office/drawing/2014/main" id="{325D68BD-4C38-46CD-E097-7AE10CFAA30B}"/>
                </a:ext>
              </a:extLst>
            </p:cNvPr>
            <p:cNvSpPr/>
            <p:nvPr/>
          </p:nvSpPr>
          <p:spPr>
            <a:xfrm rot="5400000">
              <a:off x="1607843" y="3353428"/>
              <a:ext cx="1208314" cy="1807028"/>
            </a:xfrm>
            <a:prstGeom prst="curvedLef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5" name="Nyíl: szalag, balra mutató 64">
              <a:extLst>
                <a:ext uri="{FF2B5EF4-FFF2-40B4-BE49-F238E27FC236}">
                  <a16:creationId xmlns:a16="http://schemas.microsoft.com/office/drawing/2014/main" id="{05938EA9-1F08-E086-25A7-4B92B315448C}"/>
                </a:ext>
              </a:extLst>
            </p:cNvPr>
            <p:cNvSpPr/>
            <p:nvPr/>
          </p:nvSpPr>
          <p:spPr>
            <a:xfrm rot="16200000">
              <a:off x="1760243" y="1864807"/>
              <a:ext cx="1208314" cy="1807028"/>
            </a:xfrm>
            <a:prstGeom prst="curvedLef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6" name="Szövegdoboz 65">
              <a:extLst>
                <a:ext uri="{FF2B5EF4-FFF2-40B4-BE49-F238E27FC236}">
                  <a16:creationId xmlns:a16="http://schemas.microsoft.com/office/drawing/2014/main" id="{6BD52243-826D-D41B-632F-FB8204A86314}"/>
                </a:ext>
              </a:extLst>
            </p:cNvPr>
            <p:cNvSpPr txBox="1"/>
            <p:nvPr/>
          </p:nvSpPr>
          <p:spPr>
            <a:xfrm>
              <a:off x="1656828" y="3312028"/>
              <a:ext cx="14151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0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Állapotgép</a:t>
              </a:r>
            </a:p>
          </p:txBody>
        </p:sp>
      </p:grpSp>
      <p:sp>
        <p:nvSpPr>
          <p:cNvPr id="67" name="Téglalap: lekerekített 66">
            <a:extLst>
              <a:ext uri="{FF2B5EF4-FFF2-40B4-BE49-F238E27FC236}">
                <a16:creationId xmlns:a16="http://schemas.microsoft.com/office/drawing/2014/main" id="{E053C9E2-2CE2-6568-E794-0DF667C4AEAA}"/>
              </a:ext>
            </a:extLst>
          </p:cNvPr>
          <p:cNvSpPr/>
          <p:nvPr/>
        </p:nvSpPr>
        <p:spPr>
          <a:xfrm>
            <a:off x="6489873" y="1224098"/>
            <a:ext cx="2341124" cy="32935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OLED</a:t>
            </a:r>
          </a:p>
        </p:txBody>
      </p:sp>
      <p:sp>
        <p:nvSpPr>
          <p:cNvPr id="68" name="Téglalap: lekerekített 67">
            <a:extLst>
              <a:ext uri="{FF2B5EF4-FFF2-40B4-BE49-F238E27FC236}">
                <a16:creationId xmlns:a16="http://schemas.microsoft.com/office/drawing/2014/main" id="{CD2AA252-C700-E344-315A-F1EEA19C4E78}"/>
              </a:ext>
            </a:extLst>
          </p:cNvPr>
          <p:cNvSpPr/>
          <p:nvPr/>
        </p:nvSpPr>
        <p:spPr>
          <a:xfrm>
            <a:off x="6489873" y="1852722"/>
            <a:ext cx="2341124" cy="32935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Numpad</a:t>
            </a:r>
            <a:endParaRPr lang="hu-HU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9" name="Téglalap: lekerekített 68">
            <a:extLst>
              <a:ext uri="{FF2B5EF4-FFF2-40B4-BE49-F238E27FC236}">
                <a16:creationId xmlns:a16="http://schemas.microsoft.com/office/drawing/2014/main" id="{C1EC7B52-1EDB-9968-0F72-0B6E2BBF8373}"/>
              </a:ext>
            </a:extLst>
          </p:cNvPr>
          <p:cNvSpPr/>
          <p:nvPr/>
        </p:nvSpPr>
        <p:spPr>
          <a:xfrm>
            <a:off x="6489873" y="2483263"/>
            <a:ext cx="2341124" cy="32935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Gombok</a:t>
            </a:r>
          </a:p>
        </p:txBody>
      </p:sp>
      <p:sp>
        <p:nvSpPr>
          <p:cNvPr id="70" name="Téglalap: lekerekített 69">
            <a:extLst>
              <a:ext uri="{FF2B5EF4-FFF2-40B4-BE49-F238E27FC236}">
                <a16:creationId xmlns:a16="http://schemas.microsoft.com/office/drawing/2014/main" id="{7B744077-5FE6-2E8C-68E2-8DFA2057E70A}"/>
              </a:ext>
            </a:extLst>
          </p:cNvPr>
          <p:cNvSpPr/>
          <p:nvPr/>
        </p:nvSpPr>
        <p:spPr>
          <a:xfrm>
            <a:off x="6489873" y="5593003"/>
            <a:ext cx="2341124" cy="32935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Motorvezérlés</a:t>
            </a:r>
          </a:p>
        </p:txBody>
      </p:sp>
      <p:sp>
        <p:nvSpPr>
          <p:cNvPr id="71" name="Téglalap: lekerekített 70">
            <a:extLst>
              <a:ext uri="{FF2B5EF4-FFF2-40B4-BE49-F238E27FC236}">
                <a16:creationId xmlns:a16="http://schemas.microsoft.com/office/drawing/2014/main" id="{1E5C4667-4711-662A-91D2-5FA3174B4283}"/>
              </a:ext>
            </a:extLst>
          </p:cNvPr>
          <p:cNvSpPr/>
          <p:nvPr/>
        </p:nvSpPr>
        <p:spPr>
          <a:xfrm>
            <a:off x="6489873" y="6214278"/>
            <a:ext cx="2341124" cy="32935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Enkóderek</a:t>
            </a:r>
          </a:p>
        </p:txBody>
      </p:sp>
      <p:sp>
        <p:nvSpPr>
          <p:cNvPr id="72" name="Téglalap: lekerekített 71">
            <a:extLst>
              <a:ext uri="{FF2B5EF4-FFF2-40B4-BE49-F238E27FC236}">
                <a16:creationId xmlns:a16="http://schemas.microsoft.com/office/drawing/2014/main" id="{3B07B010-16DC-9214-1E6B-9FB8C5661349}"/>
              </a:ext>
            </a:extLst>
          </p:cNvPr>
          <p:cNvSpPr/>
          <p:nvPr/>
        </p:nvSpPr>
        <p:spPr>
          <a:xfrm>
            <a:off x="6489873" y="3729182"/>
            <a:ext cx="2341124" cy="32935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Referenciaszenzor</a:t>
            </a:r>
          </a:p>
        </p:txBody>
      </p:sp>
      <p:sp>
        <p:nvSpPr>
          <p:cNvPr id="73" name="Téglalap: lekerekített 72">
            <a:extLst>
              <a:ext uri="{FF2B5EF4-FFF2-40B4-BE49-F238E27FC236}">
                <a16:creationId xmlns:a16="http://schemas.microsoft.com/office/drawing/2014/main" id="{4FA71961-29B0-F904-9552-DDEDE2C42A37}"/>
              </a:ext>
            </a:extLst>
          </p:cNvPr>
          <p:cNvSpPr/>
          <p:nvPr/>
        </p:nvSpPr>
        <p:spPr>
          <a:xfrm>
            <a:off x="6489873" y="4327536"/>
            <a:ext cx="2341124" cy="32935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SPI </a:t>
            </a:r>
            <a:r>
              <a:rPr lang="hu-HU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sniffer</a:t>
            </a:r>
            <a:endParaRPr lang="hu-HU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4" name="Téglalap: lekerekített 73">
            <a:extLst>
              <a:ext uri="{FF2B5EF4-FFF2-40B4-BE49-F238E27FC236}">
                <a16:creationId xmlns:a16="http://schemas.microsoft.com/office/drawing/2014/main" id="{C150CC31-C454-32F1-5BC4-22ED5C0C4847}"/>
              </a:ext>
            </a:extLst>
          </p:cNvPr>
          <p:cNvSpPr/>
          <p:nvPr/>
        </p:nvSpPr>
        <p:spPr>
          <a:xfrm>
            <a:off x="6489873" y="4931694"/>
            <a:ext cx="2341124" cy="32935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Trigger</a:t>
            </a:r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hu-HU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interface</a:t>
            </a:r>
            <a:endParaRPr lang="hu-HU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8" name="Téglalap: lekerekített 77">
            <a:extLst>
              <a:ext uri="{FF2B5EF4-FFF2-40B4-BE49-F238E27FC236}">
                <a16:creationId xmlns:a16="http://schemas.microsoft.com/office/drawing/2014/main" id="{71B3EC0D-6463-D131-DB86-155C2B4A81FF}"/>
              </a:ext>
            </a:extLst>
          </p:cNvPr>
          <p:cNvSpPr/>
          <p:nvPr/>
        </p:nvSpPr>
        <p:spPr>
          <a:xfrm>
            <a:off x="6489873" y="3107909"/>
            <a:ext cx="2341124" cy="32935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EEPROM</a:t>
            </a:r>
          </a:p>
        </p:txBody>
      </p:sp>
      <p:sp>
        <p:nvSpPr>
          <p:cNvPr id="82" name="Szövegdoboz 81">
            <a:extLst>
              <a:ext uri="{FF2B5EF4-FFF2-40B4-BE49-F238E27FC236}">
                <a16:creationId xmlns:a16="http://schemas.microsoft.com/office/drawing/2014/main" id="{60AED13E-09CC-2994-3E69-136A0DB76F53}"/>
              </a:ext>
            </a:extLst>
          </p:cNvPr>
          <p:cNvSpPr txBox="1"/>
          <p:nvPr/>
        </p:nvSpPr>
        <p:spPr>
          <a:xfrm>
            <a:off x="9134989" y="98746"/>
            <a:ext cx="1011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SW</a:t>
            </a:r>
          </a:p>
        </p:txBody>
      </p:sp>
      <p:sp>
        <p:nvSpPr>
          <p:cNvPr id="83" name="Szövegdoboz 82">
            <a:extLst>
              <a:ext uri="{FF2B5EF4-FFF2-40B4-BE49-F238E27FC236}">
                <a16:creationId xmlns:a16="http://schemas.microsoft.com/office/drawing/2014/main" id="{B85D3299-1669-0D21-9840-676EEE7F46B4}"/>
              </a:ext>
            </a:extLst>
          </p:cNvPr>
          <p:cNvSpPr txBox="1"/>
          <p:nvPr/>
        </p:nvSpPr>
        <p:spPr>
          <a:xfrm>
            <a:off x="10515025" y="117576"/>
            <a:ext cx="1011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HW</a:t>
            </a:r>
          </a:p>
        </p:txBody>
      </p:sp>
      <p:sp>
        <p:nvSpPr>
          <p:cNvPr id="86" name="Multiplication Sign 101">
            <a:extLst>
              <a:ext uri="{FF2B5EF4-FFF2-40B4-BE49-F238E27FC236}">
                <a16:creationId xmlns:a16="http://schemas.microsoft.com/office/drawing/2014/main" id="{F5656CDC-80B0-8DE4-2DFE-FD4B0DB64C8F}"/>
              </a:ext>
            </a:extLst>
          </p:cNvPr>
          <p:cNvSpPr/>
          <p:nvPr/>
        </p:nvSpPr>
        <p:spPr>
          <a:xfrm>
            <a:off x="9125487" y="4219702"/>
            <a:ext cx="515341" cy="545020"/>
          </a:xfrm>
          <a:prstGeom prst="mathMultiply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7" name="Multiplication Sign 101">
            <a:extLst>
              <a:ext uri="{FF2B5EF4-FFF2-40B4-BE49-F238E27FC236}">
                <a16:creationId xmlns:a16="http://schemas.microsoft.com/office/drawing/2014/main" id="{B9625C1F-6359-0993-5F9E-6989DDF9C6A6}"/>
              </a:ext>
            </a:extLst>
          </p:cNvPr>
          <p:cNvSpPr/>
          <p:nvPr/>
        </p:nvSpPr>
        <p:spPr>
          <a:xfrm>
            <a:off x="9125486" y="4823860"/>
            <a:ext cx="515341" cy="545020"/>
          </a:xfrm>
          <a:prstGeom prst="mathMultiply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8" name="Téglalap: lekerekített 87">
            <a:extLst>
              <a:ext uri="{FF2B5EF4-FFF2-40B4-BE49-F238E27FC236}">
                <a16:creationId xmlns:a16="http://schemas.microsoft.com/office/drawing/2014/main" id="{62CE3EF4-2B2D-FC75-F371-BB2FD28CBEF5}"/>
              </a:ext>
            </a:extLst>
          </p:cNvPr>
          <p:cNvSpPr/>
          <p:nvPr/>
        </p:nvSpPr>
        <p:spPr>
          <a:xfrm>
            <a:off x="6489873" y="634000"/>
            <a:ext cx="2341124" cy="32935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PC vezérlés</a:t>
            </a:r>
          </a:p>
        </p:txBody>
      </p:sp>
      <p:sp>
        <p:nvSpPr>
          <p:cNvPr id="89" name="Multiplication Sign 101">
            <a:extLst>
              <a:ext uri="{FF2B5EF4-FFF2-40B4-BE49-F238E27FC236}">
                <a16:creationId xmlns:a16="http://schemas.microsoft.com/office/drawing/2014/main" id="{44A60A1E-4466-3954-9E2B-A5972D9E44E6}"/>
              </a:ext>
            </a:extLst>
          </p:cNvPr>
          <p:cNvSpPr/>
          <p:nvPr/>
        </p:nvSpPr>
        <p:spPr>
          <a:xfrm>
            <a:off x="9193581" y="614552"/>
            <a:ext cx="515341" cy="545020"/>
          </a:xfrm>
          <a:prstGeom prst="mathMultiply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5" name="Szövegdoboz 94">
            <a:extLst>
              <a:ext uri="{FF2B5EF4-FFF2-40B4-BE49-F238E27FC236}">
                <a16:creationId xmlns:a16="http://schemas.microsoft.com/office/drawing/2014/main" id="{6E1C6F26-4F97-696B-DDCF-D8E791AC81D2}"/>
              </a:ext>
            </a:extLst>
          </p:cNvPr>
          <p:cNvSpPr txBox="1"/>
          <p:nvPr/>
        </p:nvSpPr>
        <p:spPr>
          <a:xfrm>
            <a:off x="10054843" y="1204108"/>
            <a:ext cx="151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Külön panelen</a:t>
            </a:r>
          </a:p>
        </p:txBody>
      </p:sp>
      <p:sp>
        <p:nvSpPr>
          <p:cNvPr id="96" name="Szövegdoboz 95">
            <a:extLst>
              <a:ext uri="{FF2B5EF4-FFF2-40B4-BE49-F238E27FC236}">
                <a16:creationId xmlns:a16="http://schemas.microsoft.com/office/drawing/2014/main" id="{89E73F46-EB0A-8E72-C8D5-067B74C1C8B1}"/>
              </a:ext>
            </a:extLst>
          </p:cNvPr>
          <p:cNvSpPr txBox="1"/>
          <p:nvPr/>
        </p:nvSpPr>
        <p:spPr>
          <a:xfrm>
            <a:off x="10258297" y="4911704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Alaplapon</a:t>
            </a:r>
          </a:p>
        </p:txBody>
      </p:sp>
      <p:sp>
        <p:nvSpPr>
          <p:cNvPr id="97" name="Szövegdoboz 96">
            <a:extLst>
              <a:ext uri="{FF2B5EF4-FFF2-40B4-BE49-F238E27FC236}">
                <a16:creationId xmlns:a16="http://schemas.microsoft.com/office/drawing/2014/main" id="{7D96D7F1-CD1C-AF42-4CBB-B865BD5D2D19}"/>
              </a:ext>
            </a:extLst>
          </p:cNvPr>
          <p:cNvSpPr txBox="1"/>
          <p:nvPr/>
        </p:nvSpPr>
        <p:spPr>
          <a:xfrm>
            <a:off x="10054843" y="1832732"/>
            <a:ext cx="151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Külön panelen</a:t>
            </a:r>
          </a:p>
        </p:txBody>
      </p:sp>
      <p:sp>
        <p:nvSpPr>
          <p:cNvPr id="98" name="Szövegdoboz 97">
            <a:extLst>
              <a:ext uri="{FF2B5EF4-FFF2-40B4-BE49-F238E27FC236}">
                <a16:creationId xmlns:a16="http://schemas.microsoft.com/office/drawing/2014/main" id="{1F262A42-6B83-9BB8-A850-67DAAC16025B}"/>
              </a:ext>
            </a:extLst>
          </p:cNvPr>
          <p:cNvSpPr txBox="1"/>
          <p:nvPr/>
        </p:nvSpPr>
        <p:spPr>
          <a:xfrm>
            <a:off x="9855686" y="6194288"/>
            <a:ext cx="2004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Motorra rögzíthető</a:t>
            </a:r>
          </a:p>
        </p:txBody>
      </p:sp>
      <p:sp>
        <p:nvSpPr>
          <p:cNvPr id="99" name="Szövegdoboz 98">
            <a:extLst>
              <a:ext uri="{FF2B5EF4-FFF2-40B4-BE49-F238E27FC236}">
                <a16:creationId xmlns:a16="http://schemas.microsoft.com/office/drawing/2014/main" id="{21FC0324-BE2E-0FBE-12E6-60B42AF79D38}"/>
              </a:ext>
            </a:extLst>
          </p:cNvPr>
          <p:cNvSpPr txBox="1"/>
          <p:nvPr/>
        </p:nvSpPr>
        <p:spPr>
          <a:xfrm>
            <a:off x="9917819" y="5573013"/>
            <a:ext cx="1779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Kapható </a:t>
            </a:r>
            <a:r>
              <a:rPr lang="hu-HU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hardwer</a:t>
            </a:r>
            <a:endParaRPr lang="hu-HU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0" name="Szövegdoboz 99">
            <a:extLst>
              <a:ext uri="{FF2B5EF4-FFF2-40B4-BE49-F238E27FC236}">
                <a16:creationId xmlns:a16="http://schemas.microsoft.com/office/drawing/2014/main" id="{1ACEBBE2-62C5-F162-3BEF-312DFA748183}"/>
              </a:ext>
            </a:extLst>
          </p:cNvPr>
          <p:cNvSpPr txBox="1"/>
          <p:nvPr/>
        </p:nvSpPr>
        <p:spPr>
          <a:xfrm>
            <a:off x="10258297" y="4307546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Alaplapon</a:t>
            </a:r>
          </a:p>
        </p:txBody>
      </p:sp>
      <p:sp>
        <p:nvSpPr>
          <p:cNvPr id="101" name="Szövegdoboz 100">
            <a:extLst>
              <a:ext uri="{FF2B5EF4-FFF2-40B4-BE49-F238E27FC236}">
                <a16:creationId xmlns:a16="http://schemas.microsoft.com/office/drawing/2014/main" id="{091C0DE4-27B7-4FF7-6578-017B842A0BF2}"/>
              </a:ext>
            </a:extLst>
          </p:cNvPr>
          <p:cNvSpPr txBox="1"/>
          <p:nvPr/>
        </p:nvSpPr>
        <p:spPr>
          <a:xfrm>
            <a:off x="9917819" y="3709192"/>
            <a:ext cx="1779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Kapható </a:t>
            </a:r>
            <a:r>
              <a:rPr lang="hu-HU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hardwer</a:t>
            </a:r>
            <a:endParaRPr lang="hu-HU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2" name="Szövegdoboz 101">
            <a:extLst>
              <a:ext uri="{FF2B5EF4-FFF2-40B4-BE49-F238E27FC236}">
                <a16:creationId xmlns:a16="http://schemas.microsoft.com/office/drawing/2014/main" id="{5451AE68-2E36-C372-8B37-02D2258F5A70}"/>
              </a:ext>
            </a:extLst>
          </p:cNvPr>
          <p:cNvSpPr txBox="1"/>
          <p:nvPr/>
        </p:nvSpPr>
        <p:spPr>
          <a:xfrm>
            <a:off x="10054843" y="3087919"/>
            <a:ext cx="151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Külön panelen</a:t>
            </a:r>
          </a:p>
        </p:txBody>
      </p:sp>
      <p:sp>
        <p:nvSpPr>
          <p:cNvPr id="103" name="Szövegdoboz 102">
            <a:extLst>
              <a:ext uri="{FF2B5EF4-FFF2-40B4-BE49-F238E27FC236}">
                <a16:creationId xmlns:a16="http://schemas.microsoft.com/office/drawing/2014/main" id="{A060B531-F6F8-C6E7-6526-01AAD2FA15BB}"/>
              </a:ext>
            </a:extLst>
          </p:cNvPr>
          <p:cNvSpPr txBox="1"/>
          <p:nvPr/>
        </p:nvSpPr>
        <p:spPr>
          <a:xfrm>
            <a:off x="10054843" y="2463273"/>
            <a:ext cx="151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Külön panelen</a:t>
            </a:r>
          </a:p>
        </p:txBody>
      </p:sp>
      <p:sp>
        <p:nvSpPr>
          <p:cNvPr id="105" name="Nyíl: balra-jobbra mutató 104">
            <a:extLst>
              <a:ext uri="{FF2B5EF4-FFF2-40B4-BE49-F238E27FC236}">
                <a16:creationId xmlns:a16="http://schemas.microsoft.com/office/drawing/2014/main" id="{53F0EF44-DF50-8310-4EA6-56C1CCD6D1FB}"/>
              </a:ext>
            </a:extLst>
          </p:cNvPr>
          <p:cNvSpPr/>
          <p:nvPr/>
        </p:nvSpPr>
        <p:spPr>
          <a:xfrm>
            <a:off x="4644956" y="2873204"/>
            <a:ext cx="1536144" cy="745109"/>
          </a:xfrm>
          <a:prstGeom prst="leftRightArrow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Szövegdoboz 94">
            <a:extLst>
              <a:ext uri="{FF2B5EF4-FFF2-40B4-BE49-F238E27FC236}">
                <a16:creationId xmlns:a16="http://schemas.microsoft.com/office/drawing/2014/main" id="{19D70263-5A15-52B3-5671-3159A7D81003}"/>
              </a:ext>
            </a:extLst>
          </p:cNvPr>
          <p:cNvSpPr txBox="1"/>
          <p:nvPr/>
        </p:nvSpPr>
        <p:spPr>
          <a:xfrm>
            <a:off x="10258297" y="594020"/>
            <a:ext cx="1115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Kialakított</a:t>
            </a:r>
          </a:p>
        </p:txBody>
      </p:sp>
    </p:spTree>
    <p:extLst>
      <p:ext uri="{BB962C8B-B14F-4D97-AF65-F5344CB8AC3E}">
        <p14:creationId xmlns:p14="http://schemas.microsoft.com/office/powerpoint/2010/main" val="123971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8" grpId="0" animBg="1"/>
      <p:bldP spid="82" grpId="0"/>
      <p:bldP spid="83" grpId="0"/>
      <p:bldP spid="86" grpId="0" animBg="1"/>
      <p:bldP spid="87" grpId="0" animBg="1"/>
      <p:bldP spid="88" grpId="0" animBg="1"/>
      <p:bldP spid="89" grpId="0" animBg="1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5" grpId="0" animBg="1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95732-7DA8-5170-1F9B-AA1B445DE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81F23-D9F7-76C9-B417-6EAD8E070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Modulok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B0FC19-1038-697E-5CCB-6AEDE9F234F3}"/>
              </a:ext>
            </a:extLst>
          </p:cNvPr>
          <p:cNvSpPr txBox="1"/>
          <p:nvPr/>
        </p:nvSpPr>
        <p:spPr>
          <a:xfrm>
            <a:off x="1234440" y="2210562"/>
            <a:ext cx="4032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Deszkamodell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Funkcionalitás </a:t>
            </a:r>
            <a:r>
              <a:rPr lang="hu-HU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ellenőtzése</a:t>
            </a:r>
            <a:endParaRPr lang="hu-HU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Driver írás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E6ABDB-E5C4-6E38-9208-8DACCB506060}"/>
              </a:ext>
            </a:extLst>
          </p:cNvPr>
          <p:cNvSpPr txBox="1"/>
          <p:nvPr/>
        </p:nvSpPr>
        <p:spPr>
          <a:xfrm>
            <a:off x="1234440" y="3502152"/>
            <a:ext cx="2072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Nyomtatott áramkör</a:t>
            </a:r>
          </a:p>
        </p:txBody>
      </p:sp>
    </p:spTree>
    <p:extLst>
      <p:ext uri="{BB962C8B-B14F-4D97-AF65-F5344CB8AC3E}">
        <p14:creationId xmlns:p14="http://schemas.microsoft.com/office/powerpoint/2010/main" val="353747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688</Words>
  <Application>Microsoft Office PowerPoint</Application>
  <PresentationFormat>Widescreen</PresentationFormat>
  <Paragraphs>211</Paragraphs>
  <Slides>35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Aptos</vt:lpstr>
      <vt:lpstr>Aptos Display</vt:lpstr>
      <vt:lpstr>Arial</vt:lpstr>
      <vt:lpstr>Calibri Light</vt:lpstr>
      <vt:lpstr>Cambria Math</vt:lpstr>
      <vt:lpstr>Wingdings</vt:lpstr>
      <vt:lpstr>Office Theme</vt:lpstr>
      <vt:lpstr>KÉT TENGELYŰ FORGÓASZTAL TERVEZÉSE GYORSULÁSMÉRŐ SZENZOROK KARAKTERIZÁLÁSÁHOZ </vt:lpstr>
      <vt:lpstr>Projekt állapota</vt:lpstr>
      <vt:lpstr>MEMS szenzorok</vt:lpstr>
      <vt:lpstr>A megoldandó probléma</vt:lpstr>
      <vt:lpstr>Specifikációk</vt:lpstr>
      <vt:lpstr>Szükséges modulok és rendszerdiagram</vt:lpstr>
      <vt:lpstr>PowerPoint Presentation</vt:lpstr>
      <vt:lpstr>PowerPoint Presentation</vt:lpstr>
      <vt:lpstr>Modulok</vt:lpstr>
      <vt:lpstr>Motorok</vt:lpstr>
      <vt:lpstr>Léptetőmotorok vezérlése</vt:lpstr>
      <vt:lpstr>VIGYÁZAT!</vt:lpstr>
      <vt:lpstr>Sebességprofil</vt:lpstr>
      <vt:lpstr>Kihívások, megoldások</vt:lpstr>
      <vt:lpstr>Kihívások, megoldások</vt:lpstr>
      <vt:lpstr>Kihívások, megoldások</vt:lpstr>
      <vt:lpstr>Enkóder – AS5147U</vt:lpstr>
      <vt:lpstr>Kezelőfelület</vt:lpstr>
      <vt:lpstr>PowerPoint Presentation</vt:lpstr>
      <vt:lpstr>Kijelző</vt:lpstr>
      <vt:lpstr>Kijelző</vt:lpstr>
      <vt:lpstr>Gombok</vt:lpstr>
      <vt:lpstr>Numerikus billentyűzet</vt:lpstr>
      <vt:lpstr>Referenciaszenzor</vt:lpstr>
      <vt:lpstr>Alaplap</vt:lpstr>
      <vt:lpstr>Alaplap</vt:lpstr>
      <vt:lpstr>Alaplap</vt:lpstr>
      <vt:lpstr>Alaplap</vt:lpstr>
      <vt:lpstr>Alaplap</vt:lpstr>
      <vt:lpstr>Alaplap</vt:lpstr>
      <vt:lpstr>Alaplap</vt:lpstr>
      <vt:lpstr>Alaplap</vt:lpstr>
      <vt:lpstr>Alaplap</vt:lpstr>
      <vt:lpstr>Alaplap</vt:lpstr>
      <vt:lpstr>Alaplap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FIXED-TERM Sasdi Andras (ME-SE/ESB-T3)</dc:creator>
  <cp:lastModifiedBy>FIXED-TERM Sasdi Andras (ME-SE/ESB-T3)</cp:lastModifiedBy>
  <cp:revision>9</cp:revision>
  <dcterms:created xsi:type="dcterms:W3CDTF">2026-01-12T07:30:35Z</dcterms:created>
  <dcterms:modified xsi:type="dcterms:W3CDTF">2026-01-14T09:58:41Z</dcterms:modified>
</cp:coreProperties>
</file>